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0" r:id="rId2"/>
  </p:sldMasterIdLst>
  <p:notesMasterIdLst>
    <p:notesMasterId r:id="rId44"/>
  </p:notesMasterIdLst>
  <p:handoutMasterIdLst>
    <p:handoutMasterId r:id="rId45"/>
  </p:handoutMasterIdLst>
  <p:sldIdLst>
    <p:sldId id="903" r:id="rId3"/>
    <p:sldId id="1069" r:id="rId4"/>
    <p:sldId id="1071" r:id="rId5"/>
    <p:sldId id="1072" r:id="rId6"/>
    <p:sldId id="1073" r:id="rId7"/>
    <p:sldId id="1070" r:id="rId8"/>
    <p:sldId id="1075" r:id="rId9"/>
    <p:sldId id="1104" r:id="rId10"/>
    <p:sldId id="1076" r:id="rId11"/>
    <p:sldId id="1074" r:id="rId12"/>
    <p:sldId id="1077" r:id="rId13"/>
    <p:sldId id="1087" r:id="rId14"/>
    <p:sldId id="1078" r:id="rId15"/>
    <p:sldId id="1085" r:id="rId16"/>
    <p:sldId id="1088" r:id="rId17"/>
    <p:sldId id="1089" r:id="rId18"/>
    <p:sldId id="1086" r:id="rId19"/>
    <p:sldId id="1090" r:id="rId20"/>
    <p:sldId id="1091" r:id="rId21"/>
    <p:sldId id="1092" r:id="rId22"/>
    <p:sldId id="1105" r:id="rId23"/>
    <p:sldId id="1093" r:id="rId24"/>
    <p:sldId id="1094" r:id="rId25"/>
    <p:sldId id="1095" r:id="rId26"/>
    <p:sldId id="1096" r:id="rId27"/>
    <p:sldId id="1106" r:id="rId28"/>
    <p:sldId id="1097" r:id="rId29"/>
    <p:sldId id="1100" r:id="rId30"/>
    <p:sldId id="1102" r:id="rId31"/>
    <p:sldId id="1098" r:id="rId32"/>
    <p:sldId id="1101" r:id="rId33"/>
    <p:sldId id="1099" r:id="rId34"/>
    <p:sldId id="1103" r:id="rId35"/>
    <p:sldId id="1107" r:id="rId36"/>
    <p:sldId id="1079" r:id="rId37"/>
    <p:sldId id="1083" r:id="rId38"/>
    <p:sldId id="1080" r:id="rId39"/>
    <p:sldId id="1084" r:id="rId40"/>
    <p:sldId id="1081" r:id="rId41"/>
    <p:sldId id="1082" r:id="rId42"/>
    <p:sldId id="872" r:id="rId43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80" autoAdjust="0"/>
    <p:restoredTop sz="96686" autoAdjust="0"/>
  </p:normalViewPr>
  <p:slideViewPr>
    <p:cSldViewPr>
      <p:cViewPr varScale="1">
        <p:scale>
          <a:sx n="110" d="100"/>
          <a:sy n="110" d="100"/>
        </p:scale>
        <p:origin x="88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4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dirty="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C027C4ED-725F-4FF8-9CD9-2D6D7C13786D}" type="datetimeFigureOut">
              <a:rPr lang="de-DE"/>
              <a:pPr>
                <a:defRPr/>
              </a:pPr>
              <a:t>30.06.2020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dirty="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C4C2B71-5939-4CEB-8080-0C9C16B0D263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939142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b="0" dirty="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b="0" dirty="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40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b="0" dirty="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0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b="0">
                <a:latin typeface="Arial" panose="020B0604020202020204" pitchFamily="34" charset="0"/>
              </a:defRPr>
            </a:lvl1pPr>
          </a:lstStyle>
          <a:p>
            <a:fld id="{5F43B7F4-7E80-40AC-BFA7-82B2571ADA2A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831842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01116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013752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897563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897563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9428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8019339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571067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962D77-78F7-4CD9-B9E8-8AC25B2D0E50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6669305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9A880A-36B6-4D6E-A1BD-B8CCDF3E37C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7366591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843201-116F-4E8F-814D-325A268A4C31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9559789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F1DDD0-441C-490C-BF21-C9DD72FC5CDB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0166069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A461F5-2EEA-4C0C-8804-A85B99C8E42F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0490690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444471-98CA-45B0-BF5E-A1445F7991F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842383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buFont typeface="Wingdings" pitchFamily="2" charset="2"/>
              <a:buChar char="§"/>
              <a:defRPr b="1"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buFont typeface="Wingdings" pitchFamily="2" charset="2"/>
              <a:buChar char="§"/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9866006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7114F1-A0CB-4131-9BC0-51F0FE9276FE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8120121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3BD0BB-E54C-49E0-B1DD-8C8F76C019D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4248483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886C9A-3726-47D6-A5C5-5A9208551CA2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2315783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C04C5B-0188-4B35-9801-E1096CA7FB6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460219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F66A22-3FDC-47BA-B1F4-03968A7F3A34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268008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3064627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454622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110276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3248506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3041451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1275853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425444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Textmasterformate durch Klicken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This section </a:t>
            </a:r>
          </a:p>
        </p:txBody>
      </p:sp>
      <p:sp>
        <p:nvSpPr>
          <p:cNvPr id="1028" name="Line 4"/>
          <p:cNvSpPr>
            <a:spLocks noChangeShapeType="1"/>
          </p:cNvSpPr>
          <p:nvPr/>
        </p:nvSpPr>
        <p:spPr bwMode="auto">
          <a:xfrm>
            <a:off x="533400" y="1219200"/>
            <a:ext cx="8001000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7907338" y="6248400"/>
            <a:ext cx="6969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de-DE" altLang="en-US" sz="1000" b="0"/>
              <a:t>- </a:t>
            </a:r>
            <a:fld id="{2B74D56E-DC23-42CC-840C-8FEDE5C92694}" type="slidenum">
              <a:rPr lang="de-DE" altLang="en-US" sz="1000" b="0"/>
              <a:pPr eaLnBrk="1" hangingPunct="1"/>
              <a:t>‹#›</a:t>
            </a:fld>
            <a:r>
              <a:rPr lang="de-DE" altLang="en-US" sz="1000" b="0"/>
              <a:t> -</a:t>
            </a: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609600" y="6096000"/>
            <a:ext cx="8001000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 noChangeArrowheads="1"/>
          </p:cNvSpPr>
          <p:nvPr>
            <p:ph type="ftr" sz="quarter" idx="3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 sz="1000" b="0" dirty="0" smtClean="0">
                <a:latin typeface="Calibri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Tutorial: Introduction to Recommender Systems, ACM SAC 2010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ts val="1200"/>
        </a:spcBef>
        <a:spcAft>
          <a:spcPct val="0"/>
        </a:spcAft>
        <a:buChar char="•"/>
        <a:defRPr sz="2000">
          <a:solidFill>
            <a:srgbClr val="003366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rgbClr val="003366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700">
          <a:solidFill>
            <a:srgbClr val="003366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Titelmasterformat durch Klicken bearbeiten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Textmasterformate durch Klicken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Arial" panose="020B0604020202020204" pitchFamily="34" charset="0"/>
              </a:defRPr>
            </a:lvl1pPr>
          </a:lstStyle>
          <a:p>
            <a:fld id="{7EE55EDD-345D-4566-90F4-05F3A90D78B5}" type="slidenum">
              <a:rPr lang="de-DE" altLang="en-US"/>
              <a:pPr/>
              <a:t>‹#›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yaohang@cs.odu.edu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yimagesearch.com/2014/11/17/non-maximum-suppression-object-detection-python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9"/>
          <p:cNvSpPr>
            <a:spLocks noChangeArrowheads="1"/>
          </p:cNvSpPr>
          <p:nvPr/>
        </p:nvSpPr>
        <p:spPr bwMode="auto">
          <a:xfrm>
            <a:off x="695325" y="3962400"/>
            <a:ext cx="77533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23850" indent="-323850" defTabSz="865188">
              <a:spcBef>
                <a:spcPct val="20000"/>
              </a:spcBef>
              <a:buClr>
                <a:srgbClr val="790015"/>
              </a:buClr>
              <a:buChar char="•"/>
              <a:defRPr b="1">
                <a:solidFill>
                  <a:srgbClr val="790015"/>
                </a:solidFill>
                <a:latin typeface="Arial" panose="020B0604020202020204" pitchFamily="34" charset="0"/>
              </a:defRPr>
            </a:lvl1pPr>
            <a:lvl2pPr marL="742950" indent="-285750" defTabSz="865188">
              <a:spcBef>
                <a:spcPct val="20000"/>
              </a:spcBef>
              <a:buClr>
                <a:srgbClr val="0000CC"/>
              </a:buClr>
              <a:buChar char="–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2pPr>
            <a:lvl3pPr marL="1143000" indent="-228600" defTabSz="865188">
              <a:spcBef>
                <a:spcPct val="20000"/>
              </a:spcBef>
              <a:buClr>
                <a:srgbClr val="0000CC"/>
              </a:buClr>
              <a:buChar char="•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3pPr>
            <a:lvl4pPr marL="1600200" indent="-228600" defTabSz="8651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65188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65188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65188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65188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65188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buFontTx/>
              <a:buNone/>
            </a:pPr>
            <a:endParaRPr lang="zh-CN" altLang="en-US" sz="2000" dirty="0">
              <a:ea typeface="SimSun" panose="02010600030101010101" pitchFamily="2" charset="-122"/>
            </a:endParaRPr>
          </a:p>
          <a:p>
            <a:pPr algn="ctr" eaLnBrk="1" hangingPunct="1">
              <a:buFontTx/>
              <a:buNone/>
            </a:pPr>
            <a:r>
              <a:rPr lang="en-US" altLang="en-US" sz="2000" b="0" dirty="0"/>
              <a:t>By Yaohang Li, Ph.D.</a:t>
            </a:r>
            <a:br>
              <a:rPr lang="en-US" altLang="en-US" sz="2000" b="0" dirty="0"/>
            </a:br>
            <a:r>
              <a:rPr lang="en-US" altLang="en-US" sz="2000" b="0" dirty="0"/>
              <a:t>Department of Computer Science</a:t>
            </a:r>
            <a:br>
              <a:rPr lang="en-US" altLang="en-US" sz="2000" b="0" dirty="0"/>
            </a:br>
            <a:r>
              <a:rPr lang="en-US" altLang="en-US" sz="2000" b="0" dirty="0"/>
              <a:t>Old Dominion University</a:t>
            </a:r>
            <a:br>
              <a:rPr lang="en-US" altLang="en-US" sz="2000" b="0" dirty="0"/>
            </a:br>
            <a:r>
              <a:rPr lang="en-US" altLang="en-US" sz="2000" b="0" dirty="0">
                <a:hlinkClick r:id="rId2"/>
              </a:rPr>
              <a:t>yaohang@cs.odu.edu</a:t>
            </a:r>
            <a:r>
              <a:rPr lang="en-US" altLang="en-US" sz="2000" b="0" dirty="0"/>
              <a:t> </a:t>
            </a:r>
            <a:endParaRPr lang="en-US" altLang="zh-CN" sz="1800" b="0" u="sng" dirty="0">
              <a:ea typeface="SimSun" panose="02010600030101010101" pitchFamily="2" charset="-122"/>
            </a:endParaRPr>
          </a:p>
        </p:txBody>
      </p:sp>
      <p:sp>
        <p:nvSpPr>
          <p:cNvPr id="4099" name="Rectangle 20"/>
          <p:cNvSpPr>
            <a:spLocks noChangeArrowheads="1"/>
          </p:cNvSpPr>
          <p:nvPr/>
        </p:nvSpPr>
        <p:spPr bwMode="auto">
          <a:xfrm>
            <a:off x="2654697" y="1556792"/>
            <a:ext cx="378321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790015"/>
              </a:buClr>
              <a:buChar char="•"/>
              <a:defRPr b="1">
                <a:solidFill>
                  <a:srgbClr val="790015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CC"/>
              </a:buClr>
              <a:buChar char="–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CC"/>
              </a:buClr>
              <a:buChar char="•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zh-CN" sz="4000" dirty="0">
                <a:solidFill>
                  <a:srgbClr val="003366"/>
                </a:solidFill>
                <a:latin typeface="Calibri" pitchFamily="34" charset="0"/>
                <a:ea typeface="+mj-ea"/>
                <a:cs typeface="+mj-cs"/>
              </a:rPr>
              <a:t>Object Detection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AF3300-D59C-4C56-B38C-9E9EE9F89018}"/>
              </a:ext>
            </a:extLst>
          </p:cNvPr>
          <p:cNvSpPr txBox="1"/>
          <p:nvPr/>
        </p:nvSpPr>
        <p:spPr>
          <a:xfrm>
            <a:off x="-43254" y="6146720"/>
            <a:ext cx="91791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Some slides and figures are from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A Gentle Introduction to Object Recognition with Deep Learning by Jason Brownlee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Object detection with neural networks — a simple tutorial using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keras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 by Johannes Rieke</a:t>
            </a:r>
            <a:endParaRPr lang="en-US" sz="1400" b="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834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87409-5F43-4395-9CF5-1A77F4C5C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Bounding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D8F31-634C-4601-AC53-6C2E1B149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Draw a </a:t>
            </a:r>
            <a:r>
              <a:rPr lang="en-US" dirty="0">
                <a:solidFill>
                  <a:srgbClr val="00B0F0"/>
                </a:solidFill>
              </a:rPr>
              <a:t>bounding box </a:t>
            </a:r>
            <a:r>
              <a:rPr lang="en-US" dirty="0"/>
              <a:t>around one example of each object present in an image</a:t>
            </a:r>
          </a:p>
          <a:p>
            <a:pPr lvl="1"/>
            <a:r>
              <a:rPr lang="en-US" dirty="0"/>
              <a:t>Box: (b</a:t>
            </a:r>
            <a:r>
              <a:rPr lang="en-US" baseline="-25000" dirty="0"/>
              <a:t>x</a:t>
            </a:r>
            <a:r>
              <a:rPr lang="en-US" dirty="0"/>
              <a:t>, b</a:t>
            </a:r>
            <a:r>
              <a:rPr lang="en-US" baseline="-25000" dirty="0"/>
              <a:t>y</a:t>
            </a:r>
            <a:r>
              <a:rPr lang="en-US" dirty="0"/>
              <a:t>, </a:t>
            </a:r>
            <a:r>
              <a:rPr lang="en-US" dirty="0" err="1"/>
              <a:t>b</a:t>
            </a:r>
            <a:r>
              <a:rPr lang="en-US" baseline="-25000" dirty="0" err="1"/>
              <a:t>h</a:t>
            </a:r>
            <a:r>
              <a:rPr lang="en-US" dirty="0"/>
              <a:t>, </a:t>
            </a:r>
            <a:r>
              <a:rPr lang="en-US" dirty="0" err="1"/>
              <a:t>b</a:t>
            </a:r>
            <a:r>
              <a:rPr lang="en-US" baseline="-25000" dirty="0" err="1"/>
              <a:t>w</a:t>
            </a:r>
            <a:r>
              <a:rPr lang="en-US" dirty="0"/>
              <a:t>)</a:t>
            </a:r>
          </a:p>
        </p:txBody>
      </p:sp>
      <p:pic>
        <p:nvPicPr>
          <p:cNvPr id="2050" name="Picture 2" descr="Gentle guide on how YOLO Object Localization works with Keras ...">
            <a:extLst>
              <a:ext uri="{FF2B5EF4-FFF2-40B4-BE49-F238E27FC236}">
                <a16:creationId xmlns:a16="http://schemas.microsoft.com/office/drawing/2014/main" id="{02430B8A-DCD2-4C8D-843A-C9AC749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573016"/>
            <a:ext cx="68675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948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16076-7BEA-44D8-8279-1276C8527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/>
              <a:t>IOU Metric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BA8EC-9BA4-4779-BD34-DB1640F4D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Intersection Over Union (IOU) Metric</a:t>
            </a:r>
          </a:p>
          <a:p>
            <a:pPr lvl="1"/>
            <a:r>
              <a:rPr lang="en-US" dirty="0"/>
              <a:t>Intersection/Union</a:t>
            </a:r>
          </a:p>
          <a:p>
            <a:pPr lvl="2"/>
            <a:r>
              <a:rPr lang="en-US" dirty="0"/>
              <a:t>Max: 1 (perfect match)</a:t>
            </a:r>
          </a:p>
          <a:p>
            <a:pPr lvl="2"/>
            <a:r>
              <a:rPr lang="en-US" dirty="0"/>
              <a:t>Min: 0 (no match)</a:t>
            </a:r>
          </a:p>
        </p:txBody>
      </p:sp>
      <p:pic>
        <p:nvPicPr>
          <p:cNvPr id="6146" name="Picture 2" descr="https://miro.medium.com/max/1400/0*yfiUxmf84sXuyqwt.">
            <a:extLst>
              <a:ext uri="{FF2B5EF4-FFF2-40B4-BE49-F238E27FC236}">
                <a16:creationId xmlns:a16="http://schemas.microsoft.com/office/drawing/2014/main" id="{06C1BF72-5E9A-43E5-A93F-90920717F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908" y="2924944"/>
            <a:ext cx="6228184" cy="302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021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8797A-CE5E-47D6-AA88-18FF25F5B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Object Localization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74967-1F1A-460C-A3D2-BD69887B1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416" y="1382043"/>
            <a:ext cx="8229600" cy="4525963"/>
          </a:xfrm>
        </p:spPr>
        <p:txBody>
          <a:bodyPr/>
          <a:lstStyle/>
          <a:p>
            <a:r>
              <a:rPr lang="en-US" dirty="0"/>
              <a:t>Input</a:t>
            </a:r>
          </a:p>
          <a:p>
            <a:pPr lvl="1"/>
            <a:r>
              <a:rPr lang="en-US" dirty="0"/>
              <a:t>Image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Output</a:t>
            </a:r>
          </a:p>
          <a:p>
            <a:pPr lvl="1"/>
            <a:r>
              <a:rPr lang="en-US" dirty="0"/>
              <a:t>(b</a:t>
            </a:r>
            <a:r>
              <a:rPr lang="en-US" baseline="-25000" dirty="0"/>
              <a:t>x</a:t>
            </a:r>
            <a:r>
              <a:rPr lang="en-US" dirty="0"/>
              <a:t>, b</a:t>
            </a:r>
            <a:r>
              <a:rPr lang="en-US" baseline="-25000" dirty="0"/>
              <a:t>y</a:t>
            </a:r>
            <a:r>
              <a:rPr lang="en-US" dirty="0"/>
              <a:t>, </a:t>
            </a:r>
            <a:r>
              <a:rPr lang="en-US" dirty="0" err="1"/>
              <a:t>b</a:t>
            </a:r>
            <a:r>
              <a:rPr lang="en-US" baseline="-25000" dirty="0" err="1"/>
              <a:t>h</a:t>
            </a:r>
            <a:r>
              <a:rPr lang="en-US" dirty="0"/>
              <a:t>, </a:t>
            </a:r>
            <a:r>
              <a:rPr lang="en-US" dirty="0" err="1"/>
              <a:t>b</a:t>
            </a:r>
            <a:r>
              <a:rPr lang="en-US" baseline="-25000" dirty="0" err="1"/>
              <a:t>w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Evaluation Metric</a:t>
            </a:r>
          </a:p>
          <a:p>
            <a:pPr lvl="1"/>
            <a:r>
              <a:rPr lang="en-US" dirty="0"/>
              <a:t>IOU</a:t>
            </a:r>
          </a:p>
          <a:p>
            <a:pPr lvl="1"/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6E14E73-9AC6-4F41-864C-350556E5A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284984"/>
            <a:ext cx="1812148" cy="184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AD9BE8E-40B9-4AF6-ACB7-379D6F857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382043"/>
            <a:ext cx="1812148" cy="184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EC041E-F1FC-4DCF-B3D8-300035D064B6}"/>
              </a:ext>
            </a:extLst>
          </p:cNvPr>
          <p:cNvSpPr txBox="1"/>
          <p:nvPr/>
        </p:nvSpPr>
        <p:spPr>
          <a:xfrm>
            <a:off x="4427984" y="5374722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0.95</a:t>
            </a:r>
          </a:p>
        </p:txBody>
      </p:sp>
    </p:spTree>
    <p:extLst>
      <p:ext uri="{BB962C8B-B14F-4D97-AF65-F5344CB8AC3E}">
        <p14:creationId xmlns:p14="http://schemas.microsoft.com/office/powerpoint/2010/main" val="232597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9337B-826F-4EAD-B653-414B73EF7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Single Object Localization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F749E-5CB9-42D3-AF5D-D2DB30EF4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 </a:t>
            </a:r>
            <a:r>
              <a:rPr lang="en-US" dirty="0" err="1"/>
              <a:t>rectangle_detection.ipynb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0BAAA6F-47A2-40CF-9C3A-CDAB8475E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3005931"/>
            <a:ext cx="6667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140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DA61-C5B3-4893-90FB-02A5E5025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Objects Detection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6A244F2-20AE-421B-A306-B6FD9B22EB11}"/>
              </a:ext>
            </a:extLst>
          </p:cNvPr>
          <p:cNvSpPr txBox="1">
            <a:spLocks/>
          </p:cNvSpPr>
          <p:nvPr/>
        </p:nvSpPr>
        <p:spPr bwMode="auto">
          <a:xfrm>
            <a:off x="323528" y="1381059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rgbClr val="003366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003366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700">
                <a:solidFill>
                  <a:srgbClr val="003366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9pPr>
          </a:lstStyle>
          <a:p>
            <a:r>
              <a:rPr lang="en-US" kern="0" dirty="0"/>
              <a:t>Input</a:t>
            </a:r>
          </a:p>
          <a:p>
            <a:pPr lvl="1"/>
            <a:r>
              <a:rPr lang="en-US" b="0" kern="0" dirty="0"/>
              <a:t>Image</a:t>
            </a:r>
          </a:p>
          <a:p>
            <a:endParaRPr lang="en-US" kern="0" dirty="0"/>
          </a:p>
          <a:p>
            <a:endParaRPr lang="en-US" kern="0" dirty="0"/>
          </a:p>
          <a:p>
            <a:r>
              <a:rPr lang="en-US" kern="0" dirty="0"/>
              <a:t>Output</a:t>
            </a:r>
          </a:p>
          <a:p>
            <a:pPr lvl="1"/>
            <a:r>
              <a:rPr lang="en-US" b="0" kern="0" dirty="0"/>
              <a:t>(bx</a:t>
            </a:r>
            <a:r>
              <a:rPr lang="en-US" b="0" kern="0" baseline="-25000" dirty="0"/>
              <a:t>1</a:t>
            </a:r>
            <a:r>
              <a:rPr lang="en-US" b="0" kern="0" dirty="0"/>
              <a:t>, by</a:t>
            </a:r>
            <a:r>
              <a:rPr lang="en-US" b="0" kern="0" baseline="-25000" dirty="0"/>
              <a:t>1</a:t>
            </a:r>
            <a:r>
              <a:rPr lang="en-US" b="0" kern="0" dirty="0"/>
              <a:t>, bh</a:t>
            </a:r>
            <a:r>
              <a:rPr lang="en-US" b="0" kern="0" baseline="-25000" dirty="0"/>
              <a:t>1</a:t>
            </a:r>
            <a:r>
              <a:rPr lang="en-US" b="0" kern="0" dirty="0"/>
              <a:t>, bw</a:t>
            </a:r>
            <a:r>
              <a:rPr lang="en-US" b="0" kern="0" baseline="-25000" dirty="0"/>
              <a:t>1</a:t>
            </a:r>
            <a:r>
              <a:rPr lang="en-US" b="0" kern="0" dirty="0"/>
              <a:t>)</a:t>
            </a:r>
          </a:p>
          <a:p>
            <a:pPr lvl="1"/>
            <a:r>
              <a:rPr lang="en-US" b="0" kern="0" dirty="0"/>
              <a:t>(bx</a:t>
            </a:r>
            <a:r>
              <a:rPr lang="en-US" b="0" kern="0" baseline="-25000" dirty="0"/>
              <a:t>2</a:t>
            </a:r>
            <a:r>
              <a:rPr lang="en-US" b="0" kern="0" dirty="0"/>
              <a:t>, by</a:t>
            </a:r>
            <a:r>
              <a:rPr lang="en-US" b="0" kern="0" baseline="-25000" dirty="0"/>
              <a:t>2</a:t>
            </a:r>
            <a:r>
              <a:rPr lang="en-US" b="0" kern="0" dirty="0"/>
              <a:t>, bh</a:t>
            </a:r>
            <a:r>
              <a:rPr lang="en-US" b="0" kern="0" baseline="-25000" dirty="0"/>
              <a:t>2</a:t>
            </a:r>
            <a:r>
              <a:rPr lang="en-US" b="0" kern="0" dirty="0"/>
              <a:t>, bw</a:t>
            </a:r>
            <a:r>
              <a:rPr lang="en-US" b="0" kern="0" baseline="-25000" dirty="0"/>
              <a:t>2</a:t>
            </a:r>
            <a:r>
              <a:rPr lang="en-US" b="0" kern="0" dirty="0"/>
              <a:t>)</a:t>
            </a:r>
          </a:p>
          <a:p>
            <a:pPr lvl="1"/>
            <a:r>
              <a:rPr lang="en-US" b="0" kern="0" dirty="0"/>
              <a:t>…</a:t>
            </a:r>
          </a:p>
          <a:p>
            <a:endParaRPr lang="en-US" kern="0" dirty="0"/>
          </a:p>
          <a:p>
            <a:r>
              <a:rPr lang="en-US" kern="0" dirty="0"/>
              <a:t>Evaluation Metric</a:t>
            </a:r>
          </a:p>
          <a:p>
            <a:pPr lvl="1"/>
            <a:r>
              <a:rPr lang="en-US" b="0" kern="0" dirty="0"/>
              <a:t>Sum of IOUs</a:t>
            </a:r>
          </a:p>
          <a:p>
            <a:pPr lvl="1"/>
            <a:endParaRPr lang="en-US" b="0" kern="0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69F241EF-68A0-426C-A9AB-05619CB44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140968"/>
            <a:ext cx="1959124" cy="199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E1D1E700-9BD8-49F4-8466-86207094D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196752"/>
            <a:ext cx="1959124" cy="199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089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016A2-6139-4F34-AAF1-B151AEB42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Problem of Multiple Object Localization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79A65-A798-4359-A042-07064F3F8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570" y="1196752"/>
            <a:ext cx="8229600" cy="4525963"/>
          </a:xfrm>
        </p:spPr>
        <p:txBody>
          <a:bodyPr/>
          <a:lstStyle/>
          <a:p>
            <a:r>
              <a:rPr lang="en-US" dirty="0"/>
              <a:t>The Order Problem</a:t>
            </a:r>
          </a:p>
          <a:p>
            <a:pPr lvl="1"/>
            <a:r>
              <a:rPr lang="en-US" dirty="0"/>
              <a:t>Training label</a:t>
            </a:r>
          </a:p>
          <a:p>
            <a:pPr marL="457200" lvl="1" indent="0">
              <a:buNone/>
            </a:pPr>
            <a:r>
              <a:rPr lang="en-US" dirty="0"/>
              <a:t>	(bx</a:t>
            </a:r>
            <a:r>
              <a:rPr lang="en-US" baseline="-25000" dirty="0"/>
              <a:t>1</a:t>
            </a:r>
            <a:r>
              <a:rPr lang="en-US" dirty="0"/>
              <a:t>=5, by</a:t>
            </a:r>
            <a:r>
              <a:rPr lang="en-US" baseline="-25000" dirty="0"/>
              <a:t>1</a:t>
            </a:r>
            <a:r>
              <a:rPr lang="en-US" dirty="0"/>
              <a:t>=4, bh</a:t>
            </a:r>
            <a:r>
              <a:rPr lang="en-US" baseline="-25000" dirty="0"/>
              <a:t>1</a:t>
            </a:r>
            <a:r>
              <a:rPr lang="en-US" dirty="0"/>
              <a:t>=1, bw</a:t>
            </a:r>
            <a:r>
              <a:rPr lang="en-US" baseline="-25000" dirty="0"/>
              <a:t>1</a:t>
            </a:r>
            <a:r>
              <a:rPr lang="en-US" dirty="0"/>
              <a:t>=2)</a:t>
            </a:r>
          </a:p>
          <a:p>
            <a:pPr marL="457200" lvl="1" indent="0">
              <a:buNone/>
            </a:pPr>
            <a:r>
              <a:rPr lang="en-US" dirty="0"/>
              <a:t>	(bx</a:t>
            </a:r>
            <a:r>
              <a:rPr lang="en-US" baseline="-25000" dirty="0"/>
              <a:t>2</a:t>
            </a:r>
            <a:r>
              <a:rPr lang="en-US" dirty="0"/>
              <a:t>=1, by</a:t>
            </a:r>
            <a:r>
              <a:rPr lang="en-US" baseline="-25000" dirty="0"/>
              <a:t>2</a:t>
            </a:r>
            <a:r>
              <a:rPr lang="en-US" dirty="0"/>
              <a:t>=3, bh</a:t>
            </a:r>
            <a:r>
              <a:rPr lang="en-US" baseline="-25000" dirty="0"/>
              <a:t>2</a:t>
            </a:r>
            <a:r>
              <a:rPr lang="en-US" dirty="0"/>
              <a:t>=4, bw</a:t>
            </a:r>
            <a:r>
              <a:rPr lang="en-US" baseline="-25000" dirty="0"/>
              <a:t>2</a:t>
            </a:r>
            <a:r>
              <a:rPr lang="en-US" dirty="0"/>
              <a:t>=1)</a:t>
            </a:r>
          </a:p>
          <a:p>
            <a:pPr lvl="1"/>
            <a:r>
              <a:rPr lang="en-US" dirty="0"/>
              <a:t>Predicted label</a:t>
            </a:r>
          </a:p>
          <a:p>
            <a:pPr marL="457200" lvl="1" indent="0">
              <a:buNone/>
            </a:pPr>
            <a:r>
              <a:rPr lang="en-US" dirty="0"/>
              <a:t>	(bx</a:t>
            </a:r>
            <a:r>
              <a:rPr lang="en-US" baseline="-25000" dirty="0"/>
              <a:t>1</a:t>
            </a:r>
            <a:r>
              <a:rPr lang="en-US" dirty="0"/>
              <a:t>=5, by</a:t>
            </a:r>
            <a:r>
              <a:rPr lang="en-US" baseline="-25000" dirty="0"/>
              <a:t>1</a:t>
            </a:r>
            <a:r>
              <a:rPr lang="en-US" dirty="0"/>
              <a:t>=4, bh</a:t>
            </a:r>
            <a:r>
              <a:rPr lang="en-US" baseline="-25000" dirty="0"/>
              <a:t>1</a:t>
            </a:r>
            <a:r>
              <a:rPr lang="en-US" dirty="0"/>
              <a:t>=1, bw</a:t>
            </a:r>
            <a:r>
              <a:rPr lang="en-US" baseline="-25000" dirty="0"/>
              <a:t>1</a:t>
            </a:r>
            <a:r>
              <a:rPr lang="en-US" dirty="0"/>
              <a:t>=2)</a:t>
            </a:r>
          </a:p>
          <a:p>
            <a:pPr marL="457200" lvl="1" indent="0">
              <a:buNone/>
            </a:pPr>
            <a:r>
              <a:rPr lang="en-US" dirty="0"/>
              <a:t>	(bx</a:t>
            </a:r>
            <a:r>
              <a:rPr lang="en-US" baseline="-25000" dirty="0"/>
              <a:t>2</a:t>
            </a:r>
            <a:r>
              <a:rPr lang="en-US" dirty="0"/>
              <a:t>=1, by</a:t>
            </a:r>
            <a:r>
              <a:rPr lang="en-US" baseline="-25000" dirty="0"/>
              <a:t>2</a:t>
            </a:r>
            <a:r>
              <a:rPr lang="en-US" dirty="0"/>
              <a:t>=3, bh</a:t>
            </a:r>
            <a:r>
              <a:rPr lang="en-US" baseline="-25000" dirty="0"/>
              <a:t>2</a:t>
            </a:r>
            <a:r>
              <a:rPr lang="en-US" dirty="0"/>
              <a:t>=4, bw</a:t>
            </a:r>
            <a:r>
              <a:rPr lang="en-US" baseline="-25000" dirty="0"/>
              <a:t>2</a:t>
            </a:r>
            <a:r>
              <a:rPr lang="en-US" dirty="0"/>
              <a:t>=1)</a:t>
            </a:r>
          </a:p>
          <a:p>
            <a:pPr lvl="1"/>
            <a:r>
              <a:rPr lang="en-US" dirty="0"/>
              <a:t>What about the following predicted label?</a:t>
            </a:r>
          </a:p>
          <a:p>
            <a:pPr marL="457200" lvl="1" indent="0">
              <a:buNone/>
            </a:pPr>
            <a:r>
              <a:rPr lang="en-US" dirty="0"/>
              <a:t>	(bx</a:t>
            </a:r>
            <a:r>
              <a:rPr lang="en-US" baseline="-25000" dirty="0"/>
              <a:t>1</a:t>
            </a:r>
            <a:r>
              <a:rPr lang="en-US" dirty="0"/>
              <a:t>=1, by</a:t>
            </a:r>
            <a:r>
              <a:rPr lang="en-US" baseline="-25000" dirty="0"/>
              <a:t>1</a:t>
            </a:r>
            <a:r>
              <a:rPr lang="en-US" dirty="0"/>
              <a:t>=3, bh</a:t>
            </a:r>
            <a:r>
              <a:rPr lang="en-US" baseline="-25000" dirty="0"/>
              <a:t>1</a:t>
            </a:r>
            <a:r>
              <a:rPr lang="en-US" dirty="0"/>
              <a:t>=4, bw</a:t>
            </a:r>
            <a:r>
              <a:rPr lang="en-US" baseline="-25000" dirty="0"/>
              <a:t>1</a:t>
            </a:r>
            <a:r>
              <a:rPr lang="en-US" dirty="0"/>
              <a:t>=1)</a:t>
            </a:r>
          </a:p>
          <a:p>
            <a:pPr marL="457200" lvl="1" indent="0">
              <a:buNone/>
            </a:pPr>
            <a:r>
              <a:rPr lang="en-US" dirty="0"/>
              <a:t>	(bx</a:t>
            </a:r>
            <a:r>
              <a:rPr lang="en-US" baseline="-25000" dirty="0"/>
              <a:t>2</a:t>
            </a:r>
            <a:r>
              <a:rPr lang="en-US" dirty="0"/>
              <a:t>=5, by</a:t>
            </a:r>
            <a:r>
              <a:rPr lang="en-US" baseline="-25000" dirty="0"/>
              <a:t>2</a:t>
            </a:r>
            <a:r>
              <a:rPr lang="en-US" dirty="0"/>
              <a:t>=4, bh</a:t>
            </a:r>
            <a:r>
              <a:rPr lang="en-US" baseline="-25000" dirty="0"/>
              <a:t>2</a:t>
            </a:r>
            <a:r>
              <a:rPr lang="en-US" dirty="0"/>
              <a:t>=1, bw</a:t>
            </a:r>
            <a:r>
              <a:rPr lang="en-US" baseline="-25000" dirty="0"/>
              <a:t>2</a:t>
            </a:r>
            <a:r>
              <a:rPr lang="en-US" dirty="0"/>
              <a:t>=2)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5A7A309-624F-42D7-A321-CE54C716D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474144"/>
            <a:ext cx="6523484" cy="167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533997-B0C9-4DB4-AFAE-271C17D82A2B}"/>
              </a:ext>
            </a:extLst>
          </p:cNvPr>
          <p:cNvSpPr txBox="1"/>
          <p:nvPr/>
        </p:nvSpPr>
        <p:spPr>
          <a:xfrm>
            <a:off x="4860032" y="2985813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Perfect, IOU =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CEB4C3-0916-45D9-B563-96B203226955}"/>
              </a:ext>
            </a:extLst>
          </p:cNvPr>
          <p:cNvSpPr txBox="1"/>
          <p:nvPr/>
        </p:nvSpPr>
        <p:spPr>
          <a:xfrm>
            <a:off x="4836442" y="3964555"/>
            <a:ext cx="364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Still correct, but IOU = 0.0</a:t>
            </a:r>
          </a:p>
        </p:txBody>
      </p:sp>
    </p:spTree>
    <p:extLst>
      <p:ext uri="{BB962C8B-B14F-4D97-AF65-F5344CB8AC3E}">
        <p14:creationId xmlns:p14="http://schemas.microsoft.com/office/powerpoint/2010/main" val="3318910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3E409-C6D4-4FF7-A6FF-91F988FB3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to the Order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8DC02-F962-4190-8C62-DC3BA4193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/>
          <a:lstStyle/>
          <a:p>
            <a:r>
              <a:rPr lang="en-US" dirty="0"/>
              <a:t>Adjust the Loss</a:t>
            </a:r>
          </a:p>
          <a:p>
            <a:pPr lvl="1"/>
            <a:r>
              <a:rPr lang="en-US" dirty="0"/>
              <a:t>Flip the predicted bounding boxes if it leads to smaller IOU error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EC3C0F2-7FBB-40AA-827E-ED7803554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074540"/>
            <a:ext cx="6667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E28EB8-78B1-4DEB-A8A3-0427834D8438}"/>
              </a:ext>
            </a:extLst>
          </p:cNvPr>
          <p:cNvSpPr txBox="1"/>
          <p:nvPr/>
        </p:nvSpPr>
        <p:spPr>
          <a:xfrm>
            <a:off x="2519863" y="3717032"/>
            <a:ext cx="3852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Training Model without Flipping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972677-FF9E-4C58-BFF5-D3D98F10D8F4}"/>
              </a:ext>
            </a:extLst>
          </p:cNvPr>
          <p:cNvSpPr txBox="1"/>
          <p:nvPr/>
        </p:nvSpPr>
        <p:spPr>
          <a:xfrm>
            <a:off x="2713153" y="5742079"/>
            <a:ext cx="34724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Training Model with Flipping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535C89E-5EB3-479C-8593-348D00041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5" y="4149080"/>
            <a:ext cx="6667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434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333D-7564-4C7F-B1AF-64778C6C2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Localizing Two Rectangles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31559-E411-4B10-9EF7-185ACBC6D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 </a:t>
            </a:r>
            <a:r>
              <a:rPr lang="en-US" dirty="0" err="1"/>
              <a:t>two_rectangles.ipynb</a:t>
            </a:r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A72CC20-F422-4AAA-8373-6F6928B89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454504"/>
            <a:ext cx="6667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686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DFD14-11CD-4F62-AC7C-6E9FC4D32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Localizing Three Rectangles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16291-110B-4F1E-8602-985F3BA0C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 </a:t>
            </a:r>
            <a:r>
              <a:rPr lang="en-US" dirty="0" err="1"/>
              <a:t>multiple_rectangles.ipynb</a:t>
            </a: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5D9AE5D-11DE-4066-B280-5C976D8F0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429000"/>
            <a:ext cx="6667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579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AF07F-3A6A-4E88-AD78-9A2D4C61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Object Detection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A62EC0A-FF01-4CCE-B81D-C65FE7008225}"/>
              </a:ext>
            </a:extLst>
          </p:cNvPr>
          <p:cNvSpPr txBox="1">
            <a:spLocks/>
          </p:cNvSpPr>
          <p:nvPr/>
        </p:nvSpPr>
        <p:spPr bwMode="auto">
          <a:xfrm>
            <a:off x="323528" y="1381059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rgbClr val="003366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003366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700">
                <a:solidFill>
                  <a:srgbClr val="003366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9pPr>
          </a:lstStyle>
          <a:p>
            <a:r>
              <a:rPr lang="en-US" kern="0" dirty="0"/>
              <a:t>Input</a:t>
            </a:r>
          </a:p>
          <a:p>
            <a:pPr lvl="1"/>
            <a:r>
              <a:rPr lang="en-US" b="0" kern="0" dirty="0"/>
              <a:t>Image</a:t>
            </a:r>
          </a:p>
          <a:p>
            <a:endParaRPr lang="en-US" kern="0" dirty="0"/>
          </a:p>
          <a:p>
            <a:endParaRPr lang="en-US" kern="0" dirty="0"/>
          </a:p>
          <a:p>
            <a:r>
              <a:rPr lang="en-US" kern="0" dirty="0"/>
              <a:t>Output</a:t>
            </a:r>
          </a:p>
          <a:p>
            <a:pPr lvl="1"/>
            <a:r>
              <a:rPr lang="en-US" b="0" kern="0" dirty="0"/>
              <a:t>(bx</a:t>
            </a:r>
            <a:r>
              <a:rPr lang="en-US" b="0" kern="0" baseline="-25000" dirty="0"/>
              <a:t>1</a:t>
            </a:r>
            <a:r>
              <a:rPr lang="en-US" b="0" kern="0" dirty="0"/>
              <a:t>, by</a:t>
            </a:r>
            <a:r>
              <a:rPr lang="en-US" b="0" kern="0" baseline="-25000" dirty="0"/>
              <a:t>1</a:t>
            </a:r>
            <a:r>
              <a:rPr lang="en-US" b="0" kern="0" dirty="0"/>
              <a:t>, bh</a:t>
            </a:r>
            <a:r>
              <a:rPr lang="en-US" b="0" kern="0" baseline="-25000" dirty="0"/>
              <a:t>1</a:t>
            </a:r>
            <a:r>
              <a:rPr lang="en-US" b="0" kern="0" dirty="0"/>
              <a:t>, bw</a:t>
            </a:r>
            <a:r>
              <a:rPr lang="en-US" b="0" kern="0" baseline="-25000" dirty="0"/>
              <a:t>1</a:t>
            </a:r>
            <a:r>
              <a:rPr lang="en-US" b="0" kern="0" dirty="0"/>
              <a:t>, c</a:t>
            </a:r>
            <a:r>
              <a:rPr lang="en-US" b="0" kern="0" baseline="-25000" dirty="0"/>
              <a:t>1</a:t>
            </a:r>
            <a:r>
              <a:rPr lang="en-US" b="0" kern="0" dirty="0"/>
              <a:t>)</a:t>
            </a:r>
          </a:p>
          <a:p>
            <a:pPr lvl="1"/>
            <a:r>
              <a:rPr lang="en-US" b="0" kern="0" dirty="0"/>
              <a:t>(bx</a:t>
            </a:r>
            <a:r>
              <a:rPr lang="en-US" b="0" kern="0" baseline="-25000" dirty="0"/>
              <a:t>2</a:t>
            </a:r>
            <a:r>
              <a:rPr lang="en-US" b="0" kern="0" dirty="0"/>
              <a:t>, by</a:t>
            </a:r>
            <a:r>
              <a:rPr lang="en-US" b="0" kern="0" baseline="-25000" dirty="0"/>
              <a:t>2</a:t>
            </a:r>
            <a:r>
              <a:rPr lang="en-US" b="0" kern="0" dirty="0"/>
              <a:t>, bh</a:t>
            </a:r>
            <a:r>
              <a:rPr lang="en-US" b="0" kern="0" baseline="-25000" dirty="0"/>
              <a:t>2</a:t>
            </a:r>
            <a:r>
              <a:rPr lang="en-US" b="0" kern="0" dirty="0"/>
              <a:t>, bw</a:t>
            </a:r>
            <a:r>
              <a:rPr lang="en-US" b="0" kern="0" baseline="-25000" dirty="0"/>
              <a:t>2</a:t>
            </a:r>
            <a:r>
              <a:rPr lang="en-US" b="0" kern="0" dirty="0"/>
              <a:t>, c</a:t>
            </a:r>
            <a:r>
              <a:rPr lang="en-US" b="0" kern="0" baseline="-25000" dirty="0"/>
              <a:t>2</a:t>
            </a:r>
            <a:r>
              <a:rPr lang="en-US" b="0" kern="0" dirty="0"/>
              <a:t>)</a:t>
            </a:r>
          </a:p>
          <a:p>
            <a:pPr lvl="1"/>
            <a:r>
              <a:rPr lang="en-US" b="0" kern="0" dirty="0"/>
              <a:t>…</a:t>
            </a:r>
          </a:p>
          <a:p>
            <a:endParaRPr lang="en-US" kern="0" dirty="0"/>
          </a:p>
          <a:p>
            <a:r>
              <a:rPr lang="en-US" kern="0" dirty="0"/>
              <a:t>Evaluation Metric</a:t>
            </a:r>
          </a:p>
          <a:p>
            <a:pPr lvl="1"/>
            <a:r>
              <a:rPr lang="en-US" b="0" kern="0" dirty="0"/>
              <a:t>Sum of IOUs</a:t>
            </a:r>
          </a:p>
          <a:p>
            <a:pPr lvl="1"/>
            <a:r>
              <a:rPr lang="en-US" b="0" kern="0" dirty="0"/>
              <a:t>Predicted class label of each object</a:t>
            </a:r>
          </a:p>
          <a:p>
            <a:pPr lvl="1"/>
            <a:endParaRPr lang="en-US" b="0" kern="0" dirty="0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3B415800-30BB-4B7B-A6C0-9C5A7B0E4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273" y="1196752"/>
            <a:ext cx="1864779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2F8364BA-5897-4913-902A-827678CDF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273" y="3154125"/>
            <a:ext cx="1864779" cy="187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784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z="3200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dirty="0"/>
              <a:t>From Image Classification to Object Localization to Object Detection</a:t>
            </a:r>
          </a:p>
          <a:p>
            <a:r>
              <a:rPr lang="en-US" dirty="0"/>
              <a:t>A Simple Introduction to Object Detection</a:t>
            </a:r>
          </a:p>
          <a:p>
            <a:r>
              <a:rPr lang="en-US" dirty="0"/>
              <a:t>State-of-the-Art Object Detection Methods</a:t>
            </a:r>
          </a:p>
          <a:p>
            <a:pPr lvl="1"/>
            <a:r>
              <a:rPr lang="en-US" dirty="0"/>
              <a:t>R-CNN</a:t>
            </a:r>
          </a:p>
          <a:p>
            <a:pPr lvl="1"/>
            <a:r>
              <a:rPr lang="en-US" dirty="0"/>
              <a:t>YOLO</a:t>
            </a:r>
          </a:p>
          <a:p>
            <a:r>
              <a:rPr lang="en-US" dirty="0"/>
              <a:t>Applications of Object Detection</a:t>
            </a:r>
          </a:p>
          <a:p>
            <a:r>
              <a:rPr lang="en-US" dirty="0"/>
              <a:t>Summary</a:t>
            </a:r>
          </a:p>
          <a:p>
            <a:pPr lvl="2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188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E41F-2660-4302-89EB-C2B103356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Multiple 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807BF-F274-4F66-AC55-B7CB9B30A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 </a:t>
            </a:r>
            <a:r>
              <a:rPr lang="en-US" dirty="0" err="1"/>
              <a:t>rectangles_or_triangles.ipynb</a:t>
            </a:r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771DD86-3525-4793-AC09-631BB071F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3061549"/>
            <a:ext cx="8820150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443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z="3200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From Image Classification to Object Localization to Object Detection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 Simple Introduction to Object Detection</a:t>
            </a:r>
          </a:p>
          <a:p>
            <a:r>
              <a:rPr lang="en-US" dirty="0"/>
              <a:t>State-of-the-Art Object Detection Methods</a:t>
            </a:r>
          </a:p>
          <a:p>
            <a:pPr lvl="1"/>
            <a:r>
              <a:rPr lang="en-US" dirty="0"/>
              <a:t>R-CNN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YOLO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Applications of Object Detection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Summary</a:t>
            </a:r>
          </a:p>
          <a:p>
            <a:pPr lvl="2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81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Summary of the R-CNN Model Architecture">
            <a:extLst>
              <a:ext uri="{FF2B5EF4-FFF2-40B4-BE49-F238E27FC236}">
                <a16:creationId xmlns:a16="http://schemas.microsoft.com/office/drawing/2014/main" id="{F49A2827-52F0-4EE7-9568-A2F0D604E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904593"/>
            <a:ext cx="6192688" cy="216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78A44D-D0A9-486B-A3A1-B440F5C96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Region-based Convolutional Neural Networks (R-CNN)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A4530-A35A-4216-8AF7-83283D54B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881" y="1196752"/>
            <a:ext cx="8507288" cy="4525963"/>
          </a:xfrm>
        </p:spPr>
        <p:txBody>
          <a:bodyPr/>
          <a:lstStyle/>
          <a:p>
            <a:r>
              <a:rPr lang="en-US" dirty="0"/>
              <a:t>Region-based Convolutional Neural Networks (R-CNN)</a:t>
            </a:r>
          </a:p>
          <a:p>
            <a:pPr lvl="1"/>
            <a:r>
              <a:rPr lang="en-US" dirty="0"/>
              <a:t>Module 1: Region Proposal</a:t>
            </a:r>
            <a:endParaRPr lang="en-US" b="0" dirty="0"/>
          </a:p>
          <a:p>
            <a:pPr lvl="2"/>
            <a:r>
              <a:rPr lang="en-US" b="0" dirty="0"/>
              <a:t>Generate and extract category independent region proposals, e.g. candidate bounding boxes.</a:t>
            </a:r>
          </a:p>
          <a:p>
            <a:pPr lvl="1"/>
            <a:r>
              <a:rPr lang="en-US" dirty="0"/>
              <a:t>Module 2: Feature Extractor</a:t>
            </a:r>
            <a:endParaRPr lang="en-US" b="0" dirty="0"/>
          </a:p>
          <a:p>
            <a:pPr lvl="2"/>
            <a:r>
              <a:rPr lang="en-US" b="0" dirty="0"/>
              <a:t>Extract feature from each candidate region, e.g. using a deep convolutional neural network.</a:t>
            </a:r>
          </a:p>
          <a:p>
            <a:pPr lvl="1"/>
            <a:r>
              <a:rPr lang="en-US" dirty="0"/>
              <a:t>Module 3: Classifier</a:t>
            </a:r>
            <a:endParaRPr lang="en-US" b="0" dirty="0"/>
          </a:p>
          <a:p>
            <a:pPr lvl="2"/>
            <a:r>
              <a:rPr lang="en-US" b="0" dirty="0"/>
              <a:t>Classify features as one of the known class, e.g. linear SVM classifier model.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0D876C-B552-4837-B5F6-0F1FCF0C803C}"/>
              </a:ext>
            </a:extLst>
          </p:cNvPr>
          <p:cNvSpPr/>
          <p:nvPr/>
        </p:nvSpPr>
        <p:spPr>
          <a:xfrm>
            <a:off x="-16645" y="6093296"/>
            <a:ext cx="797302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Ross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Girshick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, Jeff Donahue, Trevor Darrell, Jitendra Malik, “Rich Feature Hierarchies for Accurate Object Detection and Semantic Segmentation”, ICVPR2014.</a:t>
            </a:r>
          </a:p>
        </p:txBody>
      </p:sp>
    </p:spTree>
    <p:extLst>
      <p:ext uri="{BB962C8B-B14F-4D97-AF65-F5344CB8AC3E}">
        <p14:creationId xmlns:p14="http://schemas.microsoft.com/office/powerpoint/2010/main" val="2201502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36A71-DB2D-47E3-99BF-A6EE05FC0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Problem of R-CNN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63BC4-6B48-4D72-AD46-17E320BA1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89314"/>
            <a:ext cx="8229600" cy="4525963"/>
          </a:xfrm>
        </p:spPr>
        <p:txBody>
          <a:bodyPr/>
          <a:lstStyle/>
          <a:p>
            <a:r>
              <a:rPr lang="en-US" dirty="0"/>
              <a:t>R-CNN is slow</a:t>
            </a:r>
          </a:p>
          <a:p>
            <a:pPr lvl="1"/>
            <a:r>
              <a:rPr lang="en-US" dirty="0"/>
              <a:t>Training is a multi-stage pipeline</a:t>
            </a:r>
            <a:r>
              <a:rPr lang="en-US" b="0" dirty="0"/>
              <a:t>. </a:t>
            </a:r>
          </a:p>
          <a:p>
            <a:pPr lvl="2"/>
            <a:r>
              <a:rPr lang="en-US" b="0" dirty="0"/>
              <a:t>Involves the preparation and operation of three separate models.</a:t>
            </a:r>
          </a:p>
          <a:p>
            <a:pPr lvl="1"/>
            <a:r>
              <a:rPr lang="en-US" dirty="0"/>
              <a:t>Training is expensive in space and time</a:t>
            </a:r>
            <a:r>
              <a:rPr lang="en-US" b="0" dirty="0"/>
              <a:t>. </a:t>
            </a:r>
          </a:p>
          <a:p>
            <a:pPr lvl="2"/>
            <a:r>
              <a:rPr lang="en-US" b="0" dirty="0"/>
              <a:t>Training a deep CNN on so many region proposals per image is very slow.</a:t>
            </a:r>
          </a:p>
          <a:p>
            <a:pPr lvl="1"/>
            <a:r>
              <a:rPr lang="en-US" dirty="0"/>
              <a:t>Object detection is slow</a:t>
            </a:r>
            <a:r>
              <a:rPr lang="en-US" b="0" dirty="0"/>
              <a:t>. </a:t>
            </a:r>
          </a:p>
          <a:p>
            <a:pPr lvl="2"/>
            <a:r>
              <a:rPr lang="en-US" b="0" dirty="0"/>
              <a:t>Make predictions using a deep CNN on so many region proposals is very slow.</a:t>
            </a:r>
          </a:p>
          <a:p>
            <a:endParaRPr lang="en-US" dirty="0"/>
          </a:p>
        </p:txBody>
      </p:sp>
      <p:pic>
        <p:nvPicPr>
          <p:cNvPr id="4" name="Picture 2" descr="Summary of the R-CNN Model Architecture">
            <a:extLst>
              <a:ext uri="{FF2B5EF4-FFF2-40B4-BE49-F238E27FC236}">
                <a16:creationId xmlns:a16="http://schemas.microsoft.com/office/drawing/2014/main" id="{71605CF1-6763-4577-9AA1-F41F9CBAE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861048"/>
            <a:ext cx="6192688" cy="216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757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B113-6CEB-4332-984C-58B43DBA5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R-CNN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2C9D9-6280-496D-9B67-88640EC38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279301"/>
            <a:ext cx="8229600" cy="4525963"/>
          </a:xfrm>
        </p:spPr>
        <p:txBody>
          <a:bodyPr/>
          <a:lstStyle/>
          <a:p>
            <a:r>
              <a:rPr lang="en-US" dirty="0"/>
              <a:t>Changes in R-CNN</a:t>
            </a:r>
          </a:p>
          <a:p>
            <a:pPr lvl="1"/>
            <a:r>
              <a:rPr lang="en-US" dirty="0"/>
              <a:t>Use a single model instead of a pipeline</a:t>
            </a:r>
          </a:p>
          <a:p>
            <a:pPr lvl="1"/>
            <a:r>
              <a:rPr lang="en-US" dirty="0"/>
              <a:t>A pre-trained CNN is used for feature extraction</a:t>
            </a:r>
          </a:p>
          <a:p>
            <a:pPr lvl="2"/>
            <a:r>
              <a:rPr lang="en-US" dirty="0"/>
              <a:t>VGG-16</a:t>
            </a:r>
          </a:p>
          <a:p>
            <a:pPr lvl="1"/>
            <a:r>
              <a:rPr lang="en-US" dirty="0"/>
              <a:t>Region of Interest Pooling Layer (</a:t>
            </a:r>
            <a:r>
              <a:rPr lang="en-US" dirty="0" err="1"/>
              <a:t>Rol</a:t>
            </a:r>
            <a:r>
              <a:rPr lang="en-US" dirty="0"/>
              <a:t> Pooling)</a:t>
            </a:r>
          </a:p>
          <a:p>
            <a:pPr lvl="2"/>
            <a:r>
              <a:rPr lang="en-US" dirty="0"/>
              <a:t>Extract features specific for a given input candidate region</a:t>
            </a:r>
          </a:p>
          <a:p>
            <a:pPr lvl="1"/>
            <a:r>
              <a:rPr lang="en-US" dirty="0"/>
              <a:t>Output</a:t>
            </a:r>
          </a:p>
          <a:p>
            <a:pPr lvl="2"/>
            <a:r>
              <a:rPr lang="en-US" dirty="0"/>
              <a:t>Class prediction output + Bounding box output</a:t>
            </a:r>
          </a:p>
        </p:txBody>
      </p:sp>
      <p:pic>
        <p:nvPicPr>
          <p:cNvPr id="13314" name="Picture 2" descr="Summary of the Fast R-CNN Model Architecture">
            <a:extLst>
              <a:ext uri="{FF2B5EF4-FFF2-40B4-BE49-F238E27FC236}">
                <a16:creationId xmlns:a16="http://schemas.microsoft.com/office/drawing/2014/main" id="{A180FD9F-DA3F-4A04-B8BD-97012D5D2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889786"/>
            <a:ext cx="5494467" cy="220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04BC466-1CC1-4AD8-B5F1-4C35F6CD3FCC}"/>
              </a:ext>
            </a:extLst>
          </p:cNvPr>
          <p:cNvSpPr/>
          <p:nvPr/>
        </p:nvSpPr>
        <p:spPr>
          <a:xfrm>
            <a:off x="457200" y="6200874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0" dirty="0">
                <a:solidFill>
                  <a:schemeClr val="bg1">
                    <a:lumMod val="75000"/>
                  </a:schemeClr>
                </a:solidFill>
                <a:latin typeface="Lucida Grande"/>
              </a:rPr>
              <a:t>Ross </a:t>
            </a:r>
            <a:r>
              <a:rPr lang="en-US" sz="1400" b="0" dirty="0" err="1">
                <a:solidFill>
                  <a:schemeClr val="bg1">
                    <a:lumMod val="75000"/>
                  </a:schemeClr>
                </a:solidFill>
                <a:latin typeface="Lucida Grande"/>
              </a:rPr>
              <a:t>Girshick</a:t>
            </a:r>
            <a:r>
              <a:rPr lang="en-US" sz="1400" b="0" dirty="0">
                <a:solidFill>
                  <a:schemeClr val="bg1">
                    <a:lumMod val="75000"/>
                  </a:schemeClr>
                </a:solidFill>
                <a:latin typeface="Lucida Grande"/>
              </a:rPr>
              <a:t>, Fast R-CNN, ICCV2015. </a:t>
            </a:r>
          </a:p>
        </p:txBody>
      </p:sp>
    </p:spTree>
    <p:extLst>
      <p:ext uri="{BB962C8B-B14F-4D97-AF65-F5344CB8AC3E}">
        <p14:creationId xmlns:p14="http://schemas.microsoft.com/office/powerpoint/2010/main" val="800331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70818-B065-4E11-BBF6-8FC5A077C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R-CNN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BE193-EC50-43F8-82E8-C833C50B9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199"/>
            <a:ext cx="4019922" cy="4525963"/>
          </a:xfrm>
        </p:spPr>
        <p:txBody>
          <a:bodyPr/>
          <a:lstStyle/>
          <a:p>
            <a:r>
              <a:rPr lang="en-US" dirty="0"/>
              <a:t>Module 1: Region Proposal Network</a:t>
            </a:r>
            <a:r>
              <a:rPr lang="en-US" b="0" dirty="0"/>
              <a:t>. </a:t>
            </a:r>
          </a:p>
          <a:p>
            <a:pPr lvl="1"/>
            <a:r>
              <a:rPr lang="en-US" b="0" dirty="0"/>
              <a:t>CNN for proposing regions and the type of object to consider in the region.</a:t>
            </a:r>
          </a:p>
          <a:p>
            <a:r>
              <a:rPr lang="en-US" dirty="0"/>
              <a:t>Module 2: Fast R-CNN</a:t>
            </a:r>
            <a:r>
              <a:rPr lang="en-US" b="0" dirty="0"/>
              <a:t>. </a:t>
            </a:r>
          </a:p>
          <a:p>
            <a:pPr lvl="1"/>
            <a:r>
              <a:rPr lang="en-US" dirty="0"/>
              <a:t>CNN </a:t>
            </a:r>
            <a:r>
              <a:rPr lang="en-US" b="0" dirty="0"/>
              <a:t>for extracting features from the proposed regions and outputting the bounding box and class labels.</a:t>
            </a:r>
          </a:p>
          <a:p>
            <a:endParaRPr lang="en-US" dirty="0"/>
          </a:p>
        </p:txBody>
      </p:sp>
      <p:pic>
        <p:nvPicPr>
          <p:cNvPr id="15362" name="Picture 2" descr="Summary of the Faster R-CNN Model Architecture">
            <a:extLst>
              <a:ext uri="{FF2B5EF4-FFF2-40B4-BE49-F238E27FC236}">
                <a16:creationId xmlns:a16="http://schemas.microsoft.com/office/drawing/2014/main" id="{E76EB516-8E1A-4974-B8E1-2D087EF3D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819153"/>
            <a:ext cx="4019922" cy="408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A9C06C9-5119-4019-8474-F60EA698A7BE}"/>
              </a:ext>
            </a:extLst>
          </p:cNvPr>
          <p:cNvSpPr/>
          <p:nvPr/>
        </p:nvSpPr>
        <p:spPr>
          <a:xfrm>
            <a:off x="107504" y="6126162"/>
            <a:ext cx="79208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Lucida Grande"/>
              </a:rPr>
              <a:t>Shaoqing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Lucida Grande"/>
              </a:rPr>
              <a:t> Ren,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Lucida Grande"/>
              </a:rPr>
              <a:t>Kaiming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Lucida Grande"/>
              </a:rPr>
              <a:t> He, Ross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Lucida Grande"/>
              </a:rPr>
              <a:t>Girshick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Lucida Grande"/>
              </a:rPr>
              <a:t>, Jian Sun, Faster R-CNN: Towards Real-Time Object Detection with Region Proposal Networks, arXiv:1506.01497, 2016.</a:t>
            </a:r>
          </a:p>
        </p:txBody>
      </p:sp>
    </p:spTree>
    <p:extLst>
      <p:ext uri="{BB962C8B-B14F-4D97-AF65-F5344CB8AC3E}">
        <p14:creationId xmlns:p14="http://schemas.microsoft.com/office/powerpoint/2010/main" val="1329498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z="3200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From Image Classification to Object Localization to Object Detection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 Simple Introduction to Object Detection</a:t>
            </a:r>
          </a:p>
          <a:p>
            <a:r>
              <a:rPr lang="en-US" dirty="0"/>
              <a:t>State-of-the-Art Object Detection Methods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R-CNN</a:t>
            </a:r>
          </a:p>
          <a:p>
            <a:pPr lvl="1"/>
            <a:r>
              <a:rPr lang="en-US" dirty="0"/>
              <a:t>YOLO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Applications of Object Detection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Summary</a:t>
            </a:r>
          </a:p>
          <a:p>
            <a:pPr lvl="2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031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Summary of Predictions made by YOLO Model">
            <a:extLst>
              <a:ext uri="{FF2B5EF4-FFF2-40B4-BE49-F238E27FC236}">
                <a16:creationId xmlns:a16="http://schemas.microsoft.com/office/drawing/2014/main" id="{3380A496-D095-4A6A-955C-775C584E3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416" y="3212976"/>
            <a:ext cx="5685583" cy="367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390946-F716-4316-A257-78EB264D9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(You Only Look Once)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A4728-0CE7-4479-9ABB-0494BA00F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96752"/>
            <a:ext cx="9143999" cy="2911053"/>
          </a:xfrm>
        </p:spPr>
        <p:txBody>
          <a:bodyPr/>
          <a:lstStyle/>
          <a:p>
            <a:r>
              <a:rPr lang="en-US" dirty="0"/>
              <a:t>Cell Grid</a:t>
            </a:r>
          </a:p>
          <a:p>
            <a:pPr lvl="1"/>
            <a:r>
              <a:rPr lang="en-US" dirty="0"/>
              <a:t>Split input image into a grid of cells</a:t>
            </a:r>
          </a:p>
          <a:p>
            <a:pPr lvl="1"/>
            <a:r>
              <a:rPr lang="en-US" dirty="0"/>
              <a:t>Each cell predicts a bounding box if the center of a bounding box falls in it</a:t>
            </a:r>
          </a:p>
          <a:p>
            <a:pPr lvl="1"/>
            <a:r>
              <a:rPr lang="en-US" dirty="0"/>
              <a:t>Each cell also predicts the class probability of its bounding boxes</a:t>
            </a:r>
          </a:p>
          <a:p>
            <a:r>
              <a:rPr lang="en-US" dirty="0"/>
              <a:t>Combination</a:t>
            </a:r>
          </a:p>
          <a:p>
            <a:pPr lvl="1"/>
            <a:r>
              <a:rPr lang="en-US" dirty="0"/>
              <a:t>Combine class probability map and bounding boxes with confidences</a:t>
            </a:r>
          </a:p>
          <a:p>
            <a:pPr lvl="1"/>
            <a:r>
              <a:rPr lang="en-US" dirty="0"/>
              <a:t>Generate final prediction</a:t>
            </a:r>
          </a:p>
          <a:p>
            <a:pPr lvl="2"/>
            <a:r>
              <a:rPr lang="en-US" dirty="0"/>
              <a:t>Set of bounding boxes</a:t>
            </a:r>
          </a:p>
          <a:p>
            <a:pPr lvl="2"/>
            <a:r>
              <a:rPr lang="en-US" dirty="0"/>
              <a:t>Class labels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F7EC0E-54E1-4878-876C-BD619F2FF7EE}"/>
              </a:ext>
            </a:extLst>
          </p:cNvPr>
          <p:cNvSpPr/>
          <p:nvPr/>
        </p:nvSpPr>
        <p:spPr>
          <a:xfrm>
            <a:off x="0" y="6119336"/>
            <a:ext cx="56166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Lucida Grande"/>
              </a:rPr>
              <a:t>Joseph Redmon, Santosh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Lucida Grande"/>
              </a:rPr>
              <a:t>Divvala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Lucida Grande"/>
              </a:rPr>
              <a:t>, Ross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Lucida Grande"/>
              </a:rPr>
              <a:t>Girshick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Lucida Grande"/>
              </a:rPr>
              <a:t>, Ali Farhadi, You Only Look Once: Unified, Real-Time Object Detection, arXiv:1506.02640, 2015.</a:t>
            </a:r>
          </a:p>
        </p:txBody>
      </p:sp>
    </p:spTree>
    <p:extLst>
      <p:ext uri="{BB962C8B-B14F-4D97-AF65-F5344CB8AC3E}">
        <p14:creationId xmlns:p14="http://schemas.microsoft.com/office/powerpoint/2010/main" val="4036687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D8A47-EE63-4D64-82B6-20ADAA470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Prediction</a:t>
            </a:r>
          </a:p>
        </p:txBody>
      </p:sp>
      <p:pic>
        <p:nvPicPr>
          <p:cNvPr id="17410" name="Picture 2" descr="yolo-5">
            <a:extLst>
              <a:ext uri="{FF2B5EF4-FFF2-40B4-BE49-F238E27FC236}">
                <a16:creationId xmlns:a16="http://schemas.microsoft.com/office/drawing/2014/main" id="{FD459280-033E-46A2-8496-25D5C1796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1" y="1268760"/>
            <a:ext cx="3275078" cy="447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913F21-8397-4579-B9F8-D6110BC03608}"/>
              </a:ext>
            </a:extLst>
          </p:cNvPr>
          <p:cNvSpPr/>
          <p:nvPr/>
        </p:nvSpPr>
        <p:spPr>
          <a:xfrm>
            <a:off x="490362" y="6141966"/>
            <a:ext cx="73940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Inter"/>
              </a:rPr>
              <a:t>Image Source: How to implement a YOLO (v3) object detector from scratch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Inter"/>
              </a:rPr>
              <a:t>PyTorch</a:t>
            </a:r>
            <a:endParaRPr lang="en-US" dirty="0">
              <a:solidFill>
                <a:schemeClr val="bg1">
                  <a:lumMod val="75000"/>
                </a:schemeClr>
              </a:solidFill>
              <a:latin typeface="Inter"/>
            </a:endParaRPr>
          </a:p>
        </p:txBody>
      </p:sp>
      <p:pic>
        <p:nvPicPr>
          <p:cNvPr id="17412" name="Picture 4" descr="https://blog.paperspace.com/content/images/2018/04/NMS-1.png">
            <a:extLst>
              <a:ext uri="{FF2B5EF4-FFF2-40B4-BE49-F238E27FC236}">
                <a16:creationId xmlns:a16="http://schemas.microsoft.com/office/drawing/2014/main" id="{0E53DCFE-6371-48AC-99B9-5F9160420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616" y="1268760"/>
            <a:ext cx="414337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88F54D-8F9D-40A9-A27C-2E8E955739ED}"/>
              </a:ext>
            </a:extLst>
          </p:cNvPr>
          <p:cNvSpPr/>
          <p:nvPr/>
        </p:nvSpPr>
        <p:spPr>
          <a:xfrm>
            <a:off x="179512" y="5725044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b="0" dirty="0">
                <a:solidFill>
                  <a:srgbClr val="4D5156"/>
                </a:solidFill>
                <a:latin typeface="Roboto"/>
              </a:rPr>
              <a:t> </a:t>
            </a:r>
            <a:r>
              <a:rPr lang="en-US" sz="1100" b="0" dirty="0" err="1">
                <a:solidFill>
                  <a:srgbClr val="4D5156"/>
                </a:solidFill>
                <a:latin typeface="Roboto"/>
              </a:rPr>
              <a:t>Objectness</a:t>
            </a:r>
            <a:r>
              <a:rPr lang="en-US" sz="1100" b="0" dirty="0">
                <a:solidFill>
                  <a:srgbClr val="4D5156"/>
                </a:solidFill>
                <a:latin typeface="Roboto"/>
              </a:rPr>
              <a:t> score measures how well the detector identifies the locations and classes of objects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95586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D6704-F141-478D-A514-9BFABA6E1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Non-Maximum Suppression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B9AE0-B933-48BB-9F0A-881C4D43D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/>
              <a:t>NMS</a:t>
            </a:r>
          </a:p>
          <a:p>
            <a:pPr lvl="1"/>
            <a:r>
              <a:rPr lang="en-US" dirty="0"/>
              <a:t>Select representative bounding boxes</a:t>
            </a:r>
          </a:p>
          <a:p>
            <a:pPr lvl="1"/>
            <a:r>
              <a:rPr lang="en-US" dirty="0"/>
              <a:t>Suppress the others</a:t>
            </a:r>
          </a:p>
          <a:p>
            <a:r>
              <a:rPr lang="en-US" dirty="0"/>
              <a:t>Criteria</a:t>
            </a:r>
          </a:p>
          <a:p>
            <a:pPr lvl="1"/>
            <a:r>
              <a:rPr lang="en-US" dirty="0"/>
              <a:t>Probability of prediction</a:t>
            </a:r>
          </a:p>
          <a:p>
            <a:pPr lvl="1"/>
            <a:r>
              <a:rPr lang="en-US" dirty="0"/>
              <a:t>IOU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F5BE7-0A10-4783-811B-7B9B8CF4D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540" y="1218551"/>
            <a:ext cx="3588271" cy="26590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8353FD-E656-430F-AC6D-052F6EB8C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3803912"/>
            <a:ext cx="4310806" cy="23222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AD51A06-B4C3-4DBA-94C0-C845DC3CC603}"/>
              </a:ext>
            </a:extLst>
          </p:cNvPr>
          <p:cNvSpPr/>
          <p:nvPr/>
        </p:nvSpPr>
        <p:spPr>
          <a:xfrm>
            <a:off x="0" y="6192307"/>
            <a:ext cx="83884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https://www.pyimagesearch.com/2014/11/17/non-maximum-suppression-object-detection-python/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010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6D548-98C4-4CAD-AC9A-4990A66F7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BA769-A09F-4692-80BF-7DDF5C3EB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000500" cy="4525963"/>
          </a:xfrm>
        </p:spPr>
        <p:txBody>
          <a:bodyPr/>
          <a:lstStyle/>
          <a:p>
            <a:r>
              <a:rPr lang="en-US" dirty="0"/>
              <a:t>Image Classification</a:t>
            </a:r>
          </a:p>
          <a:p>
            <a:pPr lvl="1"/>
            <a:r>
              <a:rPr lang="en-US" dirty="0"/>
              <a:t>Predict the type or class of an object in an image</a:t>
            </a:r>
          </a:p>
          <a:p>
            <a:pPr lvl="1"/>
            <a:r>
              <a:rPr lang="en-US" dirty="0"/>
              <a:t>Input</a:t>
            </a:r>
          </a:p>
          <a:p>
            <a:pPr lvl="2"/>
            <a:r>
              <a:rPr lang="en-US" dirty="0"/>
              <a:t>An image with a single object</a:t>
            </a:r>
          </a:p>
          <a:p>
            <a:pPr lvl="1"/>
            <a:r>
              <a:rPr lang="en-US" dirty="0"/>
              <a:t>Output</a:t>
            </a:r>
          </a:p>
          <a:p>
            <a:pPr lvl="2"/>
            <a:r>
              <a:rPr lang="en-US" dirty="0"/>
              <a:t>A class label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EB6F83-8AC8-4F67-9229-7001BDBF3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600200"/>
            <a:ext cx="40005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446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F64F3-D18D-43DD-BC55-137D99B1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YOLOv2 and YOLOv3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17ED1-5806-476B-AD21-2246E698F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2922643" cy="4525963"/>
          </a:xfrm>
        </p:spPr>
        <p:txBody>
          <a:bodyPr/>
          <a:lstStyle/>
          <a:p>
            <a:r>
              <a:rPr lang="en-US" dirty="0"/>
              <a:t>YOLOv2</a:t>
            </a:r>
          </a:p>
          <a:p>
            <a:pPr lvl="1"/>
            <a:r>
              <a:rPr lang="en-US" dirty="0"/>
              <a:t>Anchor boxes</a:t>
            </a:r>
          </a:p>
          <a:p>
            <a:pPr lvl="2"/>
            <a:r>
              <a:rPr lang="en-US" dirty="0"/>
              <a:t>Pre-defined bounding boxes with useful shapes and sizes</a:t>
            </a:r>
          </a:p>
          <a:p>
            <a:pPr lvl="2"/>
            <a:r>
              <a:rPr lang="en-US" dirty="0"/>
              <a:t>Allow changes during training</a:t>
            </a:r>
          </a:p>
          <a:p>
            <a:r>
              <a:rPr lang="en-US" dirty="0"/>
              <a:t>YOLOv3</a:t>
            </a:r>
          </a:p>
          <a:p>
            <a:pPr lvl="1"/>
            <a:r>
              <a:rPr lang="en-US" dirty="0"/>
              <a:t>Deeper feature detector network</a:t>
            </a:r>
          </a:p>
          <a:p>
            <a:pPr lvl="1"/>
            <a:r>
              <a:rPr lang="en-US" dirty="0"/>
              <a:t>Representation changes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3DAA20-BDE3-4982-A58F-68D073CBF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843" y="2492896"/>
            <a:ext cx="5335116" cy="33344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9B19E0-C12D-4457-BA17-57699D80FB8D}"/>
              </a:ext>
            </a:extLst>
          </p:cNvPr>
          <p:cNvSpPr/>
          <p:nvPr/>
        </p:nvSpPr>
        <p:spPr>
          <a:xfrm>
            <a:off x="251520" y="6196820"/>
            <a:ext cx="66967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Lucida Grande"/>
              </a:rPr>
              <a:t>Joseph Redmon, Ali Farhadi, YOLO9000: Better, Faster, Stronger, 2016.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Lucida Grande"/>
              </a:rPr>
              <a:t>Joseph Redmon, Ali Farhadi, YOLOv3: An Incremental Improvement, 2018.</a:t>
            </a:r>
          </a:p>
        </p:txBody>
      </p:sp>
    </p:spTree>
    <p:extLst>
      <p:ext uri="{BB962C8B-B14F-4D97-AF65-F5344CB8AC3E}">
        <p14:creationId xmlns:p14="http://schemas.microsoft.com/office/powerpoint/2010/main" val="21706716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FF27B-50A2-462E-B93C-C26812BD8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YOLOv3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9A257-644A-423D-831C-8B1FB7D9A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402832" cy="4525963"/>
          </a:xfrm>
        </p:spPr>
        <p:txBody>
          <a:bodyPr/>
          <a:lstStyle/>
          <a:p>
            <a:r>
              <a:rPr lang="en-US" dirty="0"/>
              <a:t>Prediction across 3 different scales</a:t>
            </a:r>
          </a:p>
          <a:p>
            <a:pPr lvl="1"/>
            <a:r>
              <a:rPr lang="en-US" dirty="0"/>
              <a:t>Better at detecting small objects</a:t>
            </a:r>
          </a:p>
        </p:txBody>
      </p:sp>
      <p:pic>
        <p:nvPicPr>
          <p:cNvPr id="18434" name="Picture 2" descr="https://blog.paperspace.com/content/images/2018/04/yolo_Scales-1.png">
            <a:extLst>
              <a:ext uri="{FF2B5EF4-FFF2-40B4-BE49-F238E27FC236}">
                <a16:creationId xmlns:a16="http://schemas.microsoft.com/office/drawing/2014/main" id="{FA56DC5B-47BE-4D89-B0AD-B6ED4C37B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143" y="1277373"/>
            <a:ext cx="3555657" cy="558062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6F96117-CECD-4EBE-859E-AA6E51077165}"/>
              </a:ext>
            </a:extLst>
          </p:cNvPr>
          <p:cNvSpPr/>
          <p:nvPr/>
        </p:nvSpPr>
        <p:spPr>
          <a:xfrm>
            <a:off x="490363" y="614196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Inter"/>
              </a:rPr>
              <a:t>Image Source: How to implement a YOLO (v3) object detector from scratch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Inter"/>
              </a:rPr>
              <a:t>PyTorch</a:t>
            </a:r>
            <a:endParaRPr lang="en-US" dirty="0">
              <a:solidFill>
                <a:schemeClr val="bg1">
                  <a:lumMod val="75000"/>
                </a:schemeClr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4807800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A0412-6701-4D37-B4EE-E57C74EB8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YOLO 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59145-F70F-4691-94EE-744C6B8E9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 YOLO3.ipynb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55A5CE-C176-4962-A88A-99BBD0057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7949"/>
            <a:ext cx="9144000" cy="269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671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E703E-280E-4328-88E1-B1D4D1227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YOLO on New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A6A4C-4D1C-4B54-B1FF-82F853212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52" y="1403094"/>
            <a:ext cx="8229600" cy="4525963"/>
          </a:xfrm>
        </p:spPr>
        <p:txBody>
          <a:bodyPr/>
          <a:lstStyle/>
          <a:p>
            <a:r>
              <a:rPr lang="en-US" dirty="0"/>
              <a:t>Collect Data and Generate Annotation</a:t>
            </a:r>
          </a:p>
          <a:p>
            <a:pPr lvl="1"/>
            <a:r>
              <a:rPr lang="en-US" dirty="0" err="1"/>
              <a:t>Bbox_label_tool</a:t>
            </a:r>
            <a:endParaRPr lang="en-US" dirty="0"/>
          </a:p>
        </p:txBody>
      </p:sp>
      <p:pic>
        <p:nvPicPr>
          <p:cNvPr id="19458" name="Picture 2" descr="labeling images for YOLO using labeling tool - YouTube">
            <a:extLst>
              <a:ext uri="{FF2B5EF4-FFF2-40B4-BE49-F238E27FC236}">
                <a16:creationId xmlns:a16="http://schemas.microsoft.com/office/drawing/2014/main" id="{99E4861D-D289-458E-970B-1076BD9FA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420888"/>
            <a:ext cx="6444208" cy="3624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0921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z="3200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From Image Classification to Object Localization to Object Detection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 Simple Introduction to Object Detection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State-of-the-Art Object Detection Methods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R-CNN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YOLO</a:t>
            </a:r>
          </a:p>
          <a:p>
            <a:r>
              <a:rPr lang="en-US" dirty="0"/>
              <a:t>Applications of Object Detection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Summary</a:t>
            </a:r>
          </a:p>
          <a:p>
            <a:pPr lvl="2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369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AAA33-4698-4207-BCDD-13CC8486C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Pedestrian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7EDCB-CC7A-4227-BABE-A17CD2A22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/>
              <a:t>Intelligent Video Surveillance system</a:t>
            </a:r>
          </a:p>
          <a:p>
            <a:r>
              <a:rPr lang="en-US" dirty="0"/>
              <a:t>Automotive applications</a:t>
            </a:r>
          </a:p>
          <a:p>
            <a:pPr lvl="1"/>
            <a:r>
              <a:rPr lang="en-US" b="1" dirty="0"/>
              <a:t>Advanced driver-assistance systems (ADAS)</a:t>
            </a:r>
          </a:p>
          <a:p>
            <a:pPr lvl="1"/>
            <a:r>
              <a:rPr lang="en-US" b="1" dirty="0"/>
              <a:t>Road Safety</a:t>
            </a:r>
            <a:endParaRPr lang="en-US" dirty="0"/>
          </a:p>
        </p:txBody>
      </p:sp>
      <p:pic>
        <p:nvPicPr>
          <p:cNvPr id="7170" name="Picture 2" descr="https://upload.wikimedia.org/wikipedia/commons/thumb/1/1c/D%C3%A9tection_de_personne_-_exemple_1.jpg/220px-D%C3%A9tection_de_personne_-_exemple_1.jpg">
            <a:extLst>
              <a:ext uri="{FF2B5EF4-FFF2-40B4-BE49-F238E27FC236}">
                <a16:creationId xmlns:a16="http://schemas.microsoft.com/office/drawing/2014/main" id="{1D8117D1-7684-49EE-AC5E-8A6254F88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498" y="2881352"/>
            <a:ext cx="20955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upload.wikimedia.org/wikipedia/commons/thumb/f/f5/D%C3%A9tection_de_personne_-_exemple_3.jpg/220px-D%C3%A9tection_de_personne_-_exemple_3.jpg">
            <a:extLst>
              <a:ext uri="{FF2B5EF4-FFF2-40B4-BE49-F238E27FC236}">
                <a16:creationId xmlns:a16="http://schemas.microsoft.com/office/drawing/2014/main" id="{4B587113-CDDF-48ED-835E-B0CA6FA3C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371600"/>
            <a:ext cx="2095500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0889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83706-105F-42C7-96CA-829BC5037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Driving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7AE2A-CB8D-4619-B08A-84C46B0AE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525963"/>
          </a:xfrm>
        </p:spPr>
        <p:txBody>
          <a:bodyPr/>
          <a:lstStyle/>
          <a:p>
            <a:r>
              <a:rPr lang="en-US" dirty="0"/>
              <a:t>Detection of objection on the road</a:t>
            </a:r>
          </a:p>
        </p:txBody>
      </p:sp>
      <p:pic>
        <p:nvPicPr>
          <p:cNvPr id="1026" name="Picture 2" descr="Collision warning using Object Detection API by TensorFlow – Py2py">
            <a:extLst>
              <a:ext uri="{FF2B5EF4-FFF2-40B4-BE49-F238E27FC236}">
                <a16:creationId xmlns:a16="http://schemas.microsoft.com/office/drawing/2014/main" id="{6DEF9EFA-571C-412E-8D86-352BA9A23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170" y="1988840"/>
            <a:ext cx="6383660" cy="382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272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B1546-D84D-4B0D-B3E9-285940324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/>
              <a:t>Crowd Counting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D1A67-D420-47B4-A9AE-EBCEDA1C2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3898776" cy="4754563"/>
          </a:xfrm>
        </p:spPr>
        <p:txBody>
          <a:bodyPr/>
          <a:lstStyle/>
          <a:p>
            <a:r>
              <a:rPr lang="en-US" dirty="0"/>
              <a:t>Estimate the number of people</a:t>
            </a:r>
          </a:p>
          <a:p>
            <a:pPr lvl="1"/>
            <a:r>
              <a:rPr lang="en-US" dirty="0"/>
              <a:t>Indoor</a:t>
            </a:r>
          </a:p>
          <a:p>
            <a:pPr lvl="1"/>
            <a:r>
              <a:rPr lang="en-US" dirty="0"/>
              <a:t>Outdoor</a:t>
            </a:r>
          </a:p>
          <a:p>
            <a:r>
              <a:rPr lang="en-US" dirty="0"/>
              <a:t>Event Management</a:t>
            </a:r>
          </a:p>
          <a:p>
            <a:pPr lvl="1"/>
            <a:r>
              <a:rPr lang="en-US" dirty="0"/>
              <a:t>How many people attended an event?</a:t>
            </a:r>
          </a:p>
          <a:p>
            <a:r>
              <a:rPr lang="en-US" dirty="0"/>
              <a:t>Business Applications</a:t>
            </a:r>
          </a:p>
          <a:p>
            <a:pPr lvl="1"/>
            <a:r>
              <a:rPr lang="en-US" dirty="0"/>
              <a:t>How many potential customers walk through a location at a certain time?</a:t>
            </a:r>
          </a:p>
          <a:p>
            <a:r>
              <a:rPr lang="en-US" dirty="0"/>
              <a:t>Police</a:t>
            </a:r>
          </a:p>
          <a:p>
            <a:pPr lvl="1"/>
            <a:r>
              <a:rPr lang="en-US" dirty="0"/>
              <a:t>How many protestors?</a:t>
            </a:r>
          </a:p>
          <a:p>
            <a:pPr lvl="1"/>
            <a:endParaRPr lang="en-US" dirty="0"/>
          </a:p>
        </p:txBody>
      </p:sp>
      <p:pic>
        <p:nvPicPr>
          <p:cNvPr id="8194" name="Picture 2" descr="Canon : Technology | Video analysis software">
            <a:extLst>
              <a:ext uri="{FF2B5EF4-FFF2-40B4-BE49-F238E27FC236}">
                <a16:creationId xmlns:a16="http://schemas.microsoft.com/office/drawing/2014/main" id="{8C1B62BE-6D71-4BCE-BF5B-30C7E4B0B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299" y="1356574"/>
            <a:ext cx="4430638" cy="240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omputer vision | Life with keyboards">
            <a:extLst>
              <a:ext uri="{FF2B5EF4-FFF2-40B4-BE49-F238E27FC236}">
                <a16:creationId xmlns:a16="http://schemas.microsoft.com/office/drawing/2014/main" id="{CEAD66B6-5006-4641-8884-1978C738A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300" y="3846791"/>
            <a:ext cx="4430637" cy="295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6537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FDA12-D1E9-441A-8868-153EA299F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Biomedical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14F57-31F6-426F-9B69-ED1866086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Detection and Classification of Blood Cells</a:t>
            </a:r>
          </a:p>
        </p:txBody>
      </p:sp>
      <p:pic>
        <p:nvPicPr>
          <p:cNvPr id="2050" name="Picture 2" descr="Detection and Classification of Blood Cells with Deep Learning ...">
            <a:extLst>
              <a:ext uri="{FF2B5EF4-FFF2-40B4-BE49-F238E27FC236}">
                <a16:creationId xmlns:a16="http://schemas.microsoft.com/office/drawing/2014/main" id="{D18A2B7B-19A3-4057-BC5C-67036BE1F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2183606"/>
            <a:ext cx="9144000" cy="354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013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C1AF9-3497-4BB4-A8BD-B9652AB23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Strawberry Yield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52B12-ED41-408D-8C51-599F9A038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4525963"/>
          </a:xfrm>
        </p:spPr>
        <p:txBody>
          <a:bodyPr/>
          <a:lstStyle/>
          <a:p>
            <a:r>
              <a:rPr lang="en-US" dirty="0"/>
              <a:t>Accurate yield forecasts for strawberries</a:t>
            </a:r>
          </a:p>
          <a:p>
            <a:pPr lvl="1"/>
            <a:r>
              <a:rPr lang="en-US" dirty="0"/>
              <a:t>Accurately count the number of strawberry flowers</a:t>
            </a:r>
          </a:p>
          <a:p>
            <a:pPr lvl="1"/>
            <a:r>
              <a:rPr lang="en-US" dirty="0"/>
              <a:t>Allocate optimal labor and equipment</a:t>
            </a:r>
          </a:p>
          <a:p>
            <a:pPr lvl="1"/>
            <a:r>
              <a:rPr lang="en-US" dirty="0"/>
              <a:t>Manage resources for harvesting, transportation, and marketing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E5D11E-9EC9-4A60-A36A-5F4E419EE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492896"/>
            <a:ext cx="8286750" cy="35337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BB7D8C-9F7B-4CC8-B62A-FC5AF7D21D79}"/>
              </a:ext>
            </a:extLst>
          </p:cNvPr>
          <p:cNvSpPr/>
          <p:nvPr/>
        </p:nvSpPr>
        <p:spPr>
          <a:xfrm>
            <a:off x="323528" y="6074613"/>
            <a:ext cx="828675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Yang Chen, Won Suk Lee, Hao Gan, Natalia Peres, Clyde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Fraisse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Yanchao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 Zhang and Yong He, Strawberry Yield Prediction Based on a Deep Neural Network Using High-Resolution Aerial Orthoimages, Remote Sensing, 2019.</a:t>
            </a:r>
          </a:p>
        </p:txBody>
      </p:sp>
    </p:spTree>
    <p:extLst>
      <p:ext uri="{BB962C8B-B14F-4D97-AF65-F5344CB8AC3E}">
        <p14:creationId xmlns:p14="http://schemas.microsoft.com/office/powerpoint/2010/main" val="2365805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6D548-98C4-4CAD-AC9A-4990A66F7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Localization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BA769-A09F-4692-80BF-7DDF5C3EB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5483"/>
            <a:ext cx="8075240" cy="4525963"/>
          </a:xfrm>
        </p:spPr>
        <p:txBody>
          <a:bodyPr/>
          <a:lstStyle/>
          <a:p>
            <a:r>
              <a:rPr lang="en-US" dirty="0"/>
              <a:t>Object Localization</a:t>
            </a:r>
          </a:p>
          <a:p>
            <a:pPr lvl="1"/>
            <a:r>
              <a:rPr lang="en-US" dirty="0"/>
              <a:t>Locate the presence of objects in an image and indicate their location with a bounding box</a:t>
            </a:r>
          </a:p>
          <a:p>
            <a:pPr lvl="1"/>
            <a:r>
              <a:rPr lang="en-US" dirty="0"/>
              <a:t>Input</a:t>
            </a:r>
          </a:p>
          <a:p>
            <a:pPr lvl="2"/>
            <a:r>
              <a:rPr lang="en-US" dirty="0"/>
              <a:t>An image with one or more objects</a:t>
            </a:r>
          </a:p>
          <a:p>
            <a:pPr lvl="1"/>
            <a:r>
              <a:rPr lang="en-US" dirty="0"/>
              <a:t>Output</a:t>
            </a:r>
          </a:p>
          <a:p>
            <a:pPr lvl="2"/>
            <a:r>
              <a:rPr lang="en-US" dirty="0"/>
              <a:t>One or more bounding boxes (a point, width, and height)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5A453-AA39-42DD-B32F-C572505C0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4214812"/>
            <a:ext cx="561975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866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8CE1C-6F84-4C24-AA94-A7AC2AD9E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Manufacturing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3D677-1F11-4862-B609-81EA53CFD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/>
              <a:t>Quality Control</a:t>
            </a:r>
          </a:p>
          <a:p>
            <a:r>
              <a:rPr lang="en-US" dirty="0"/>
              <a:t>Maintenance</a:t>
            </a:r>
          </a:p>
          <a:p>
            <a:r>
              <a:rPr lang="en-US" dirty="0"/>
              <a:t>Packing and Shipping</a:t>
            </a:r>
          </a:p>
          <a:p>
            <a:r>
              <a:rPr lang="en-US" dirty="0"/>
              <a:t>Logistics Management</a:t>
            </a:r>
          </a:p>
          <a:p>
            <a:r>
              <a:rPr lang="en-US" dirty="0"/>
              <a:t>Inventory Management</a:t>
            </a:r>
          </a:p>
          <a:p>
            <a:r>
              <a:rPr lang="en-US"/>
              <a:t>Component Assembly</a:t>
            </a:r>
            <a:endParaRPr lang="en-US" dirty="0"/>
          </a:p>
        </p:txBody>
      </p:sp>
      <p:pic>
        <p:nvPicPr>
          <p:cNvPr id="10242" name="Picture 2" descr="Powerful Object Detection and Segmentation">
            <a:extLst>
              <a:ext uri="{FF2B5EF4-FFF2-40B4-BE49-F238E27FC236}">
                <a16:creationId xmlns:a16="http://schemas.microsoft.com/office/drawing/2014/main" id="{16A714AE-4817-4EA4-A381-78D4F74ED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836096"/>
            <a:ext cx="3670777" cy="21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Robotics | RedBrick AI">
            <a:extLst>
              <a:ext uri="{FF2B5EF4-FFF2-40B4-BE49-F238E27FC236}">
                <a16:creationId xmlns:a16="http://schemas.microsoft.com/office/drawing/2014/main" id="{22459933-3595-47AB-B5A0-0910E7500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91074"/>
            <a:ext cx="3659278" cy="231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0071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Techniques of Object Detection</a:t>
            </a:r>
          </a:p>
          <a:p>
            <a:r>
              <a:rPr lang="en-US" dirty="0"/>
              <a:t>State-of-the-Art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Applications</a:t>
            </a:r>
          </a:p>
        </p:txBody>
      </p:sp>
      <p:pic>
        <p:nvPicPr>
          <p:cNvPr id="4" name="Picture 2" descr="Summary of the Improvement on ILSVRC Tasks Over the First Five Years of the Competition">
            <a:extLst>
              <a:ext uri="{FF2B5EF4-FFF2-40B4-BE49-F238E27FC236}">
                <a16:creationId xmlns:a16="http://schemas.microsoft.com/office/drawing/2014/main" id="{7A169A94-C109-4D2A-8C09-3C02C4A6F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564904"/>
            <a:ext cx="7452320" cy="211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397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D95EA-6920-4A06-B55B-6B0EC6C3B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1D821-6427-4CDF-AAB5-0D3B66DD5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76" y="1196752"/>
            <a:ext cx="8003232" cy="4525963"/>
          </a:xfrm>
        </p:spPr>
        <p:txBody>
          <a:bodyPr/>
          <a:lstStyle/>
          <a:p>
            <a:r>
              <a:rPr lang="en-US" dirty="0"/>
              <a:t>Object Detection</a:t>
            </a:r>
          </a:p>
          <a:p>
            <a:pPr lvl="1"/>
            <a:r>
              <a:rPr lang="en-US" dirty="0"/>
              <a:t>Locate the presence of objects with a bounding box</a:t>
            </a:r>
          </a:p>
          <a:p>
            <a:pPr lvl="1"/>
            <a:r>
              <a:rPr lang="en-US" dirty="0"/>
              <a:t>Identify the classes of the located objects</a:t>
            </a:r>
          </a:p>
          <a:p>
            <a:pPr lvl="1"/>
            <a:r>
              <a:rPr lang="en-US" dirty="0"/>
              <a:t>Input</a:t>
            </a:r>
          </a:p>
          <a:p>
            <a:pPr lvl="2"/>
            <a:r>
              <a:rPr lang="en-US" dirty="0"/>
              <a:t>An image with one or more objects</a:t>
            </a:r>
          </a:p>
          <a:p>
            <a:pPr lvl="1"/>
            <a:r>
              <a:rPr lang="en-US" dirty="0"/>
              <a:t>Output</a:t>
            </a:r>
          </a:p>
          <a:p>
            <a:pPr lvl="2"/>
            <a:r>
              <a:rPr lang="en-US" dirty="0"/>
              <a:t>One or more bounding boxes</a:t>
            </a:r>
          </a:p>
          <a:p>
            <a:pPr lvl="2"/>
            <a:r>
              <a:rPr lang="en-US" dirty="0"/>
              <a:t>A class label for each bounding box </a:t>
            </a:r>
          </a:p>
        </p:txBody>
      </p:sp>
      <p:pic>
        <p:nvPicPr>
          <p:cNvPr id="3074" name="Picture 2" descr="Object Detection: Accessible now in the dashboard">
            <a:extLst>
              <a:ext uri="{FF2B5EF4-FFF2-40B4-BE49-F238E27FC236}">
                <a16:creationId xmlns:a16="http://schemas.microsoft.com/office/drawing/2014/main" id="{1F261125-62F4-476D-9B3C-74654F96B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809574"/>
            <a:ext cx="6007604" cy="3003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101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7020C-128F-45CB-A8C3-E1D4F532E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Classification, Object Localization, and Object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97206-54E1-4A6E-9277-E786265B3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96" y="1916832"/>
            <a:ext cx="8093052" cy="348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02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CEDD6-5BDB-41E1-A165-F415825E0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Classification, Object Localization, and Object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C5B3E6-94D7-48F4-AD6A-CC389013C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177739"/>
            <a:ext cx="7215783" cy="337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83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z="3200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From Image Classification to Object Localization to Object Detection</a:t>
            </a:r>
          </a:p>
          <a:p>
            <a:r>
              <a:rPr lang="en-US" dirty="0"/>
              <a:t>A Simple Introduction to Object Detection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State-of-the-Art Object Detection Methods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R-CNN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YOLO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Applications of Object Detection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Summary</a:t>
            </a:r>
          </a:p>
          <a:p>
            <a:pPr lvl="2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53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36B1C-4964-4325-A8A4-04313E1FB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C6A59-4FC9-4726-BE39-96C4EA6B0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 the classes of objects present in an image</a:t>
            </a:r>
          </a:p>
        </p:txBody>
      </p:sp>
      <p:pic>
        <p:nvPicPr>
          <p:cNvPr id="5122" name="Picture 2" descr="Convolutional Neural Network Architecture: Forging Pathways to the ...">
            <a:extLst>
              <a:ext uri="{FF2B5EF4-FFF2-40B4-BE49-F238E27FC236}">
                <a16:creationId xmlns:a16="http://schemas.microsoft.com/office/drawing/2014/main" id="{9F7AE64F-61DD-4D10-A3DA-2D928BD78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2262868"/>
            <a:ext cx="6311767" cy="241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7C35C1-9B13-492A-A630-B4B6A3A27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950" y="2314424"/>
            <a:ext cx="3111549" cy="23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91864"/>
      </p:ext>
    </p:extLst>
  </p:cSld>
  <p:clrMapOvr>
    <a:masterClrMapping/>
  </p:clrMapOvr>
</p:sld>
</file>

<file path=ppt/theme/theme1.xml><?xml version="1.0" encoding="utf-8"?>
<a:theme xmlns:a="http://schemas.openxmlformats.org/drawingml/2006/main" name="17_habv">
  <a:themeElements>
    <a:clrScheme name="17_habv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7_habv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17_habv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enutzerdefiniertes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17_habv</Template>
  <TotalTime>36839</TotalTime>
  <Words>1218</Words>
  <Application>Microsoft Office PowerPoint</Application>
  <PresentationFormat>On-screen Show (4:3)</PresentationFormat>
  <Paragraphs>271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3" baseType="lpstr">
      <vt:lpstr>Inter</vt:lpstr>
      <vt:lpstr>Lucida Grande</vt:lpstr>
      <vt:lpstr>Roboto</vt:lpstr>
      <vt:lpstr>SimSun</vt:lpstr>
      <vt:lpstr>Arial</vt:lpstr>
      <vt:lpstr>Calibri</vt:lpstr>
      <vt:lpstr>Helvetica</vt:lpstr>
      <vt:lpstr>Times New Roman</vt:lpstr>
      <vt:lpstr>Verdana</vt:lpstr>
      <vt:lpstr>Wingdings</vt:lpstr>
      <vt:lpstr>17_habv</vt:lpstr>
      <vt:lpstr>Benutzerdefiniertes Design</vt:lpstr>
      <vt:lpstr>PowerPoint Presentation</vt:lpstr>
      <vt:lpstr>Agenda</vt:lpstr>
      <vt:lpstr>Image Classification</vt:lpstr>
      <vt:lpstr>Object Localization</vt:lpstr>
      <vt:lpstr>Object Detection</vt:lpstr>
      <vt:lpstr>Image Classification, Object Localization, and Object Detection</vt:lpstr>
      <vt:lpstr>Image Classification, Object Localization, and Object Detection</vt:lpstr>
      <vt:lpstr>Agenda</vt:lpstr>
      <vt:lpstr>Image Classification</vt:lpstr>
      <vt:lpstr>Bounding Box</vt:lpstr>
      <vt:lpstr>IOU Metric</vt:lpstr>
      <vt:lpstr>Single Object Localization</vt:lpstr>
      <vt:lpstr>Demo: Single Object Localization</vt:lpstr>
      <vt:lpstr>Multiple Objects Detection</vt:lpstr>
      <vt:lpstr>Order Problem of Multiple Object Localization</vt:lpstr>
      <vt:lpstr>Solution to the Order Problem</vt:lpstr>
      <vt:lpstr>Demo: Localizing Two Rectangles</vt:lpstr>
      <vt:lpstr>Demo: Localizing Three Rectangles</vt:lpstr>
      <vt:lpstr>Multiple Object Detection</vt:lpstr>
      <vt:lpstr>Demo: Multiple Object Detection</vt:lpstr>
      <vt:lpstr>Agenda</vt:lpstr>
      <vt:lpstr>Region-based Convolutional Neural Networks (R-CNN)</vt:lpstr>
      <vt:lpstr>Main Problem of R-CNN</vt:lpstr>
      <vt:lpstr>Fast R-CNN</vt:lpstr>
      <vt:lpstr>Faster R-CNN</vt:lpstr>
      <vt:lpstr>Agenda</vt:lpstr>
      <vt:lpstr>YOLO (You Only Look Once) Model</vt:lpstr>
      <vt:lpstr>YOLO Prediction</vt:lpstr>
      <vt:lpstr>Non-Maximum Suppression</vt:lpstr>
      <vt:lpstr>YOLOv2 and YOLOv3</vt:lpstr>
      <vt:lpstr>YOLOv3 </vt:lpstr>
      <vt:lpstr>Demo: YOLO Object Detection</vt:lpstr>
      <vt:lpstr>Training YOLO on New Classes</vt:lpstr>
      <vt:lpstr>Agenda</vt:lpstr>
      <vt:lpstr>Pedestrian Detection</vt:lpstr>
      <vt:lpstr>Automatic Driving</vt:lpstr>
      <vt:lpstr>Crowd Counting</vt:lpstr>
      <vt:lpstr>Biomedical Applications</vt:lpstr>
      <vt:lpstr>Strawberry Yield Prediction</vt:lpstr>
      <vt:lpstr>Manufacturing</vt:lpstr>
      <vt:lpstr>Summary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Recommender Systems</dc:title>
  <dc:creator>yaohang@cs.odu.edu</dc:creator>
  <cp:lastModifiedBy>Yaohang Li</cp:lastModifiedBy>
  <cp:revision>1580</cp:revision>
  <cp:lastPrinted>2012-01-06T11:37:45Z</cp:lastPrinted>
  <dcterms:created xsi:type="dcterms:W3CDTF">2006-04-22T09:23:14Z</dcterms:created>
  <dcterms:modified xsi:type="dcterms:W3CDTF">2020-06-30T21:59:09Z</dcterms:modified>
</cp:coreProperties>
</file>